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28" r:id="rId1"/>
    <p:sldMasterId id="2147484440" r:id="rId2"/>
    <p:sldMasterId id="2147484452" r:id="rId3"/>
  </p:sldMasterIdLst>
  <p:notesMasterIdLst>
    <p:notesMasterId r:id="rId52"/>
  </p:notesMasterIdLst>
  <p:sldIdLst>
    <p:sldId id="281" r:id="rId4"/>
    <p:sldId id="283" r:id="rId5"/>
    <p:sldId id="324" r:id="rId6"/>
    <p:sldId id="332" r:id="rId7"/>
    <p:sldId id="311" r:id="rId8"/>
    <p:sldId id="323" r:id="rId9"/>
    <p:sldId id="335" r:id="rId10"/>
    <p:sldId id="336" r:id="rId11"/>
    <p:sldId id="337" r:id="rId12"/>
    <p:sldId id="338" r:id="rId13"/>
    <p:sldId id="339" r:id="rId14"/>
    <p:sldId id="334" r:id="rId15"/>
    <p:sldId id="333" r:id="rId16"/>
    <p:sldId id="345" r:id="rId17"/>
    <p:sldId id="346" r:id="rId18"/>
    <p:sldId id="327" r:id="rId19"/>
    <p:sldId id="347" r:id="rId20"/>
    <p:sldId id="343" r:id="rId21"/>
    <p:sldId id="348" r:id="rId22"/>
    <p:sldId id="349" r:id="rId23"/>
    <p:sldId id="350" r:id="rId24"/>
    <p:sldId id="351" r:id="rId25"/>
    <p:sldId id="352" r:id="rId26"/>
    <p:sldId id="353" r:id="rId27"/>
    <p:sldId id="354" r:id="rId28"/>
    <p:sldId id="355" r:id="rId29"/>
    <p:sldId id="356" r:id="rId30"/>
    <p:sldId id="357" r:id="rId31"/>
    <p:sldId id="358" r:id="rId32"/>
    <p:sldId id="359" r:id="rId33"/>
    <p:sldId id="360" r:id="rId34"/>
    <p:sldId id="361" r:id="rId35"/>
    <p:sldId id="362" r:id="rId36"/>
    <p:sldId id="363" r:id="rId37"/>
    <p:sldId id="364" r:id="rId38"/>
    <p:sldId id="365" r:id="rId39"/>
    <p:sldId id="366" r:id="rId40"/>
    <p:sldId id="368" r:id="rId41"/>
    <p:sldId id="369" r:id="rId42"/>
    <p:sldId id="370" r:id="rId43"/>
    <p:sldId id="371" r:id="rId44"/>
    <p:sldId id="372" r:id="rId45"/>
    <p:sldId id="373" r:id="rId46"/>
    <p:sldId id="374" r:id="rId47"/>
    <p:sldId id="375" r:id="rId48"/>
    <p:sldId id="376" r:id="rId49"/>
    <p:sldId id="367" r:id="rId50"/>
    <p:sldId id="321" r:id="rId51"/>
  </p:sldIdLst>
  <p:sldSz cx="9144000" cy="6858000" type="screen4x3"/>
  <p:notesSz cx="7099300" cy="10234613"/>
  <p:defaultTextStyle>
    <a:defPPr>
      <a:defRPr lang="es-A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6382"/>
    <a:srgbClr val="333333"/>
    <a:srgbClr val="3D3D49"/>
    <a:srgbClr val="484860"/>
    <a:srgbClr val="565672"/>
    <a:srgbClr val="4F4F65"/>
    <a:srgbClr val="BDBE00"/>
    <a:srgbClr val="FFCF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7" autoAdjust="0"/>
    <p:restoredTop sz="93837" autoAdjust="0"/>
  </p:normalViewPr>
  <p:slideViewPr>
    <p:cSldViewPr>
      <p:cViewPr varScale="1">
        <p:scale>
          <a:sx n="64" d="100"/>
          <a:sy n="64" d="100"/>
        </p:scale>
        <p:origin x="1332" y="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50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JPG>
</file>

<file path=ppt/media/image25.png>
</file>

<file path=ppt/media/image26.png>
</file>

<file path=ppt/media/image3.png>
</file>

<file path=ppt/media/image4.png>
</file>

<file path=ppt/media/image40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137" cy="512222"/>
          </a:xfrm>
          <a:prstGeom prst="rect">
            <a:avLst/>
          </a:prstGeom>
        </p:spPr>
        <p:txBody>
          <a:bodyPr vert="horz" lIns="94759" tIns="47380" rIns="94759" bIns="47380" rtlCol="0"/>
          <a:lstStyle>
            <a:lvl1pPr algn="l"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4020506" y="0"/>
            <a:ext cx="3077137" cy="512222"/>
          </a:xfrm>
          <a:prstGeom prst="rect">
            <a:avLst/>
          </a:prstGeom>
        </p:spPr>
        <p:txBody>
          <a:bodyPr vert="horz" lIns="94759" tIns="47380" rIns="94759" bIns="47380" rtlCol="0"/>
          <a:lstStyle>
            <a:lvl1pPr algn="r"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fld id="{E816AA0B-255E-4B1C-B572-8E6E92E47F25}" type="datetimeFigureOut">
              <a:rPr lang="es-ES"/>
              <a:pPr>
                <a:defRPr/>
              </a:pPr>
              <a:t>24/02/2023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990600" y="766763"/>
            <a:ext cx="5118100" cy="3838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59" tIns="47380" rIns="94759" bIns="47380" rtlCol="0" anchor="ctr"/>
          <a:lstStyle/>
          <a:p>
            <a:pPr lvl="0"/>
            <a:endParaRPr lang="es-ES" noProof="0" smtClean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709599" y="4862015"/>
            <a:ext cx="5680103" cy="4605085"/>
          </a:xfrm>
          <a:prstGeom prst="rect">
            <a:avLst/>
          </a:prstGeom>
        </p:spPr>
        <p:txBody>
          <a:bodyPr vert="horz" lIns="94759" tIns="47380" rIns="94759" bIns="47380" rtlCol="0">
            <a:normAutofit/>
          </a:bodyPr>
          <a:lstStyle/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9720755"/>
            <a:ext cx="3077137" cy="512222"/>
          </a:xfrm>
          <a:prstGeom prst="rect">
            <a:avLst/>
          </a:prstGeom>
        </p:spPr>
        <p:txBody>
          <a:bodyPr vert="horz" lIns="94759" tIns="47380" rIns="94759" bIns="47380" rtlCol="0" anchor="b"/>
          <a:lstStyle>
            <a:lvl1pPr algn="l"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4020506" y="9720755"/>
            <a:ext cx="3077137" cy="512222"/>
          </a:xfrm>
          <a:prstGeom prst="rect">
            <a:avLst/>
          </a:prstGeom>
        </p:spPr>
        <p:txBody>
          <a:bodyPr vert="horz" wrap="square" lIns="94759" tIns="47380" rIns="94759" bIns="4738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0A37165C-6ECF-4EEF-943C-C2B6859891A8}" type="slidenum">
              <a:rPr lang="es-ES" altLang="es-AR"/>
              <a:pPr/>
              <a:t>‹Nº›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6808093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2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11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12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13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14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15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16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17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7915046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POPULATION INTEGRATED MODELS</a:t>
            </a:r>
          </a:p>
          <a:p>
            <a:r>
              <a:rPr lang="es-ES" dirty="0" smtClean="0"/>
              <a:t>MULTINOMIAL</a:t>
            </a:r>
            <a:r>
              <a:rPr lang="es-ES" baseline="0" dirty="0" smtClean="0"/>
              <a:t> N MIXTURE</a:t>
            </a:r>
          </a:p>
          <a:p>
            <a:r>
              <a:rPr lang="es-ES" baseline="0" dirty="0" smtClean="0"/>
              <a:t>MULTISTATE OCCUPANCY</a:t>
            </a:r>
          </a:p>
          <a:p>
            <a:r>
              <a:rPr lang="es-ES" baseline="0" dirty="0" smtClean="0"/>
              <a:t>MULTI SCALE</a:t>
            </a:r>
          </a:p>
          <a:p>
            <a:r>
              <a:rPr lang="es-ES" baseline="0" smtClean="0"/>
              <a:t>SPATIAL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18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19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7969845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Frederik</a:t>
            </a:r>
            <a:r>
              <a:rPr lang="es-ES" dirty="0" smtClean="0"/>
              <a:t> </a:t>
            </a:r>
            <a:r>
              <a:rPr lang="es-ES" dirty="0" err="1" smtClean="0"/>
              <a:t>Linlcoln</a:t>
            </a:r>
            <a:r>
              <a:rPr lang="es-ES" dirty="0" smtClean="0"/>
              <a:t> Gustav (popularizo el</a:t>
            </a:r>
            <a:r>
              <a:rPr lang="es-ES" baseline="0" dirty="0" smtClean="0"/>
              <a:t> enfoque)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20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0330059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3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Frederik</a:t>
            </a:r>
            <a:r>
              <a:rPr lang="es-ES" dirty="0" smtClean="0"/>
              <a:t> </a:t>
            </a:r>
            <a:r>
              <a:rPr lang="es-ES" dirty="0" err="1" smtClean="0"/>
              <a:t>Linlcoln</a:t>
            </a:r>
            <a:r>
              <a:rPr lang="es-ES" dirty="0" smtClean="0"/>
              <a:t> Gustav (popularizo el</a:t>
            </a:r>
            <a:r>
              <a:rPr lang="es-ES" baseline="0" dirty="0" smtClean="0"/>
              <a:t> enfoque)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21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20640365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Frederik</a:t>
            </a:r>
            <a:r>
              <a:rPr lang="es-ES" dirty="0" smtClean="0"/>
              <a:t> </a:t>
            </a:r>
            <a:r>
              <a:rPr lang="es-ES" dirty="0" err="1" smtClean="0"/>
              <a:t>Linlcoln</a:t>
            </a:r>
            <a:r>
              <a:rPr lang="es-ES" dirty="0" smtClean="0"/>
              <a:t> Gustav (popularizo el</a:t>
            </a:r>
            <a:r>
              <a:rPr lang="es-ES" baseline="0" dirty="0" smtClean="0"/>
              <a:t> enfoque)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22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90346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Frederik</a:t>
            </a:r>
            <a:r>
              <a:rPr lang="es-ES" dirty="0" smtClean="0"/>
              <a:t> </a:t>
            </a:r>
            <a:r>
              <a:rPr lang="es-ES" dirty="0" err="1" smtClean="0"/>
              <a:t>Linlcoln</a:t>
            </a:r>
            <a:r>
              <a:rPr lang="es-ES" dirty="0" smtClean="0"/>
              <a:t> Gustav (popularizo el</a:t>
            </a:r>
            <a:r>
              <a:rPr lang="es-ES" baseline="0" dirty="0" smtClean="0"/>
              <a:t> enfoque)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23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16965826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Frederik</a:t>
            </a:r>
            <a:r>
              <a:rPr lang="es-ES" dirty="0" smtClean="0"/>
              <a:t> </a:t>
            </a:r>
            <a:r>
              <a:rPr lang="es-ES" dirty="0" err="1" smtClean="0"/>
              <a:t>Linlcoln</a:t>
            </a:r>
            <a:r>
              <a:rPr lang="es-ES" dirty="0" smtClean="0"/>
              <a:t> Gustav (popularizo el</a:t>
            </a:r>
            <a:r>
              <a:rPr lang="es-ES" baseline="0" dirty="0" smtClean="0"/>
              <a:t> enfoque)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24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41802309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Frederik</a:t>
            </a:r>
            <a:r>
              <a:rPr lang="es-ES" dirty="0" smtClean="0"/>
              <a:t> </a:t>
            </a:r>
            <a:r>
              <a:rPr lang="es-ES" dirty="0" err="1" smtClean="0"/>
              <a:t>Linlcoln</a:t>
            </a:r>
            <a:r>
              <a:rPr lang="es-ES" dirty="0" smtClean="0"/>
              <a:t> Gustav (popularizo el</a:t>
            </a:r>
            <a:r>
              <a:rPr lang="es-ES" baseline="0" dirty="0" smtClean="0"/>
              <a:t> enfoque)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25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17238621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26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368629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27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246731249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28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287422991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29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46174881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30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40577374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4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31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107368601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32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53801765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33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11949550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34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299569997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35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145645359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36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270830629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37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153916343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38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140776848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39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76224438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40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1312501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5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41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251254888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42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174446235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43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2179925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44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13857491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45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167241864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46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171606456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47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24304076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48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12008759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6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7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8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9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10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830031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479608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203033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8300319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193731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1652920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913018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793461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6047767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0109996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189354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1937319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1816517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4796085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20303328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8300319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19373191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1652920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91301860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7934615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60477673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010999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16529209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18935480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18165177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47960852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203033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913018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79346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604776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010999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189354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181651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989467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29" r:id="rId1"/>
    <p:sldLayoutId id="2147484430" r:id="rId2"/>
    <p:sldLayoutId id="2147484431" r:id="rId3"/>
    <p:sldLayoutId id="2147484432" r:id="rId4"/>
    <p:sldLayoutId id="2147484433" r:id="rId5"/>
    <p:sldLayoutId id="2147484434" r:id="rId6"/>
    <p:sldLayoutId id="2147484435" r:id="rId7"/>
    <p:sldLayoutId id="2147484436" r:id="rId8"/>
    <p:sldLayoutId id="2147484437" r:id="rId9"/>
    <p:sldLayoutId id="2147484438" r:id="rId10"/>
    <p:sldLayoutId id="214748443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989467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41" r:id="rId1"/>
    <p:sldLayoutId id="2147484442" r:id="rId2"/>
    <p:sldLayoutId id="2147484443" r:id="rId3"/>
    <p:sldLayoutId id="2147484444" r:id="rId4"/>
    <p:sldLayoutId id="2147484445" r:id="rId5"/>
    <p:sldLayoutId id="2147484446" r:id="rId6"/>
    <p:sldLayoutId id="2147484447" r:id="rId7"/>
    <p:sldLayoutId id="2147484448" r:id="rId8"/>
    <p:sldLayoutId id="2147484449" r:id="rId9"/>
    <p:sldLayoutId id="2147484450" r:id="rId10"/>
    <p:sldLayoutId id="214748445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24/2/2023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6A9779-67F1-4867-A584-55A69026F865}" type="slidenum">
              <a:rPr lang="es-AR" altLang="es-AR" smtClean="0"/>
              <a:pPr/>
              <a:t>‹Nº›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989467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53" r:id="rId1"/>
    <p:sldLayoutId id="2147484454" r:id="rId2"/>
    <p:sldLayoutId id="2147484455" r:id="rId3"/>
    <p:sldLayoutId id="2147484456" r:id="rId4"/>
    <p:sldLayoutId id="2147484457" r:id="rId5"/>
    <p:sldLayoutId id="2147484458" r:id="rId6"/>
    <p:sldLayoutId id="2147484459" r:id="rId7"/>
    <p:sldLayoutId id="2147484460" r:id="rId8"/>
    <p:sldLayoutId id="2147484461" r:id="rId9"/>
    <p:sldLayoutId id="2147484462" r:id="rId10"/>
    <p:sldLayoutId id="214748446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0.png"/><Relationship Id="rId4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3.wdp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1.jpeg"/><Relationship Id="rId5" Type="http://schemas.microsoft.com/office/2007/relationships/hdphoto" Target="../media/hdphoto2.wdp"/><Relationship Id="rId4" Type="http://schemas.openxmlformats.org/officeDocument/2006/relationships/image" Target="../media/image10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3.png"/><Relationship Id="rId5" Type="http://schemas.microsoft.com/office/2007/relationships/hdphoto" Target="../media/hdphoto4.wdp"/><Relationship Id="rId4" Type="http://schemas.openxmlformats.org/officeDocument/2006/relationships/image" Target="../media/image12.png"/><Relationship Id="rId9" Type="http://schemas.openxmlformats.org/officeDocument/2006/relationships/image" Target="../media/image16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.jpe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image" Target="../media/image17.jpeg"/><Relationship Id="rId9" Type="http://schemas.openxmlformats.org/officeDocument/2006/relationships/image" Target="../media/image22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5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4.JP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8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8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8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8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1 Imagen" descr="logo anclaje MIN agroind NUEVO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5976" y="6093296"/>
            <a:ext cx="4771790" cy="746997"/>
          </a:xfrm>
          <a:prstGeom prst="rect">
            <a:avLst/>
          </a:prstGeom>
        </p:spPr>
      </p:pic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179512" y="1121976"/>
            <a:ext cx="8784976" cy="1730960"/>
          </a:xfrm>
          <a:prstGeom prst="rect">
            <a:avLst/>
          </a:prstGeom>
        </p:spPr>
        <p:txBody>
          <a:bodyPr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lnSpc>
                <a:spcPct val="120000"/>
              </a:lnSpc>
              <a:defRPr/>
            </a:pPr>
            <a:r>
              <a:rPr lang="es-ES" sz="3200" dirty="0" smtClean="0">
                <a:solidFill>
                  <a:srgbClr val="3D3D4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Módulo 5</a:t>
            </a:r>
          </a:p>
          <a:p>
            <a:pPr>
              <a:defRPr/>
            </a:pPr>
            <a:r>
              <a:rPr lang="es-ES" sz="1200" dirty="0" smtClean="0">
                <a:solidFill>
                  <a:srgbClr val="3D3D4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es-ES" sz="1200" dirty="0" smtClean="0">
                <a:solidFill>
                  <a:srgbClr val="3D3D4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s-ES" sz="36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  <a:ea typeface="+mn-ea"/>
                <a:cs typeface="Arial" charset="0"/>
              </a:rPr>
              <a:t>MODELOS DE OCUPACIÓN</a:t>
            </a:r>
            <a:endParaRPr lang="en-US" sz="36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  <a:ea typeface="+mn-ea"/>
              <a:cs typeface="Arial" charset="0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>
          <a:xfrm>
            <a:off x="323528" y="3284984"/>
            <a:ext cx="8496944" cy="244827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s-ES" sz="2400" dirty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Dra. Andrea P. </a:t>
            </a:r>
            <a:r>
              <a:rPr lang="es-ES" sz="2400" dirty="0" smtClean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Goijman</a:t>
            </a:r>
          </a:p>
          <a:p>
            <a:pPr marL="0" indent="0" algn="ctr">
              <a:buNone/>
              <a:defRPr/>
            </a:pPr>
            <a:r>
              <a:rPr lang="es-ES" sz="2400" b="1" dirty="0" smtClean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endParaRPr lang="es-ES" sz="2000" b="1" dirty="0">
              <a:solidFill>
                <a:srgbClr val="3D3D49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ctr">
              <a:buNone/>
              <a:defRPr/>
            </a:pPr>
            <a:r>
              <a:rPr lang="es-ES" sz="2000" dirty="0" smtClean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Curso de Posgrado:  “Métodos cuantitativos de detección imperfecta para el análisis de poblaciones y comunidades de fauna silvestre”</a:t>
            </a:r>
            <a:endParaRPr lang="en-US" sz="2000" dirty="0" smtClean="0">
              <a:solidFill>
                <a:srgbClr val="3D3D49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endParaRPr lang="en-US" sz="1050" dirty="0">
              <a:solidFill>
                <a:srgbClr val="3D3D49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s-ES" sz="2000" dirty="0" smtClean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Dpto. </a:t>
            </a:r>
            <a:r>
              <a:rPr lang="es-ES" sz="2000" dirty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 Ciencias Naturales, </a:t>
            </a:r>
            <a:r>
              <a:rPr lang="en-US" sz="2000" dirty="0" smtClean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UNRC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27 </a:t>
            </a:r>
            <a:r>
              <a:rPr lang="en-US" sz="2000" dirty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 </a:t>
            </a:r>
            <a:r>
              <a:rPr lang="en-US" sz="2000" dirty="0" err="1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Junio</a:t>
            </a:r>
            <a:r>
              <a:rPr lang="en-US" sz="2000" dirty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1 de Julio 2016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endParaRPr lang="es-ES" sz="1050" dirty="0">
              <a:solidFill>
                <a:srgbClr val="3D3D49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05" t="-327" r="12517" b="90096"/>
          <a:stretch/>
        </p:blipFill>
        <p:spPr bwMode="auto">
          <a:xfrm>
            <a:off x="323528" y="-27384"/>
            <a:ext cx="8831985" cy="7379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56322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PROCESO DE OBSERVACIÓN</a:t>
            </a:r>
            <a:endParaRPr lang="es-ES" sz="3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52266" y="989615"/>
            <a:ext cx="8064896" cy="546372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1200"/>
              </a:spcAft>
              <a:buNone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 componentes de error en el proceso de observación para conteos:</a:t>
            </a:r>
          </a:p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“Individuos” no son registrados cuando están presentes</a:t>
            </a: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NEGATIVOS </a:t>
            </a:r>
          </a:p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</a:t>
            </a: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Individuos”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identificados incorrectamente/ doble conteo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POSITIVOS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Evitar el pensamiento explícito acerca de, o el modelado 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del,</a:t>
            </a: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proceso de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observación, ignorar los problemas y hacer supuestos difusos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259632" y="1196752"/>
            <a:ext cx="7488832" cy="288032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1475656" y="1196752"/>
            <a:ext cx="6696744" cy="288032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218" name="Picture 2" descr="http://i.imgur.com/lJH2J6S.png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784" y="1153745"/>
            <a:ext cx="3888432" cy="291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3841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PROCESO DE OBSERVACIÓN</a:t>
            </a:r>
            <a:endParaRPr lang="es-ES" sz="3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52266" y="1133631"/>
            <a:ext cx="8064896" cy="546372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“Individuos” no son registrados cuando están presentes</a:t>
            </a: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NEGATIVOS </a:t>
            </a:r>
          </a:p>
          <a:p>
            <a:pPr marL="1828800" lvl="4" indent="0">
              <a:spcBef>
                <a:spcPts val="600"/>
              </a:spcBef>
              <a:spcAft>
                <a:spcPts val="600"/>
              </a:spcAft>
              <a:buNone/>
              <a:defRPr/>
            </a:pPr>
            <a:r>
              <a:rPr lang="es-ES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Modelado teniendo en cuenta la </a:t>
            </a:r>
            <a:r>
              <a:rPr lang="es-ES" b="1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probabilidad de     detección</a:t>
            </a:r>
            <a:r>
              <a:rPr lang="es-ES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en los análisis</a:t>
            </a:r>
          </a:p>
          <a:p>
            <a:pPr marL="1828800" lvl="4" indent="0">
              <a:spcBef>
                <a:spcPts val="600"/>
              </a:spcBef>
              <a:spcAft>
                <a:spcPts val="600"/>
              </a:spcAft>
              <a:buNone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</a:t>
            </a: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Individuos”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identificados incorrectamente/ doble conteo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POSITIVOS </a:t>
            </a:r>
          </a:p>
          <a:p>
            <a:pPr marL="1828800" lvl="4" indent="0">
              <a:spcBef>
                <a:spcPts val="600"/>
              </a:spcBef>
              <a:spcAft>
                <a:spcPts val="600"/>
              </a:spcAft>
              <a:buNone/>
              <a:defRPr/>
            </a:pPr>
            <a:r>
              <a:rPr lang="es-ES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Controlable con buen diseño/ observadores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s-ES" sz="20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es-ES" sz="20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 Aunque también puede ser modelado</a:t>
            </a:r>
            <a:endParaRPr lang="es-ES" sz="20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Bent-Up Arrow 7"/>
          <p:cNvSpPr/>
          <p:nvPr/>
        </p:nvSpPr>
        <p:spPr>
          <a:xfrm rot="5400000">
            <a:off x="2384757" y="4392107"/>
            <a:ext cx="270030" cy="504056"/>
          </a:xfrm>
          <a:prstGeom prst="bentUpArrow">
            <a:avLst>
              <a:gd name="adj1" fmla="val 6025"/>
              <a:gd name="adj2" fmla="val 15513"/>
              <a:gd name="adj3" fmla="val 20621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Bent-Up Arrow 9"/>
          <p:cNvSpPr/>
          <p:nvPr/>
        </p:nvSpPr>
        <p:spPr>
          <a:xfrm rot="5400000">
            <a:off x="2312749" y="2015843"/>
            <a:ext cx="270030" cy="504056"/>
          </a:xfrm>
          <a:prstGeom prst="bentUpArrow">
            <a:avLst>
              <a:gd name="adj1" fmla="val 6025"/>
              <a:gd name="adj2" fmla="val 15513"/>
              <a:gd name="adj3" fmla="val 20621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96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ESTUDIOS QUE INCORPORAN PROBABILIDAD DE DETECCIÓN </a:t>
            </a:r>
            <a:endParaRPr lang="es-ES" sz="3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52266" y="1450288"/>
            <a:ext cx="8064896" cy="521907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0"/>
              </a:spcAft>
              <a:buNone/>
              <a:defRPr/>
            </a:pPr>
            <a:r>
              <a:rPr lang="es-ES" sz="2800" b="1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Estudios Observacionales: </a:t>
            </a: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Por lo general no se identifican individuos</a:t>
            </a:r>
            <a:endParaRPr lang="es-ES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Registros de </a:t>
            </a:r>
            <a:r>
              <a:rPr lang="es-ES" sz="26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</a:t>
            </a: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 </a:t>
            </a:r>
            <a:r>
              <a:rPr lang="es-ES" sz="26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 individuos), rastros, sonidos, etc. 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Presente y Detectado / Presente y No Detectado/ Ausente y No Detectado / Ausente y Detectado</a:t>
            </a:r>
          </a:p>
          <a:p>
            <a:pPr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ES" sz="26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Registros de </a:t>
            </a: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especies, </a:t>
            </a:r>
            <a:r>
              <a:rPr lang="es-ES" sz="26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rastros, </a:t>
            </a: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26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etc. </a:t>
            </a: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+ Distancias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Probabilidad de detección en función de distancias</a:t>
            </a:r>
          </a:p>
          <a:p>
            <a:pPr marL="0" indent="0">
              <a:spcBef>
                <a:spcPts val="1800"/>
              </a:spcBef>
              <a:spcAft>
                <a:spcPts val="0"/>
              </a:spcAft>
              <a:buNone/>
              <a:defRPr/>
            </a:pPr>
            <a:r>
              <a:rPr lang="es-ES" sz="2800" b="1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Estudios CMR (Captura-Marcado-Recaptura): </a:t>
            </a:r>
            <a:r>
              <a:rPr lang="es-ES" sz="28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Por lo general </a:t>
            </a: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 </a:t>
            </a:r>
            <a:r>
              <a:rPr lang="es-ES" sz="28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identifican </a:t>
            </a: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individuos</a:t>
            </a:r>
            <a:endParaRPr lang="es-ES" sz="28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0714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ESTUDIOS QUE INCORPORAN PROBABILIDAD DE DETECCIÓN </a:t>
            </a:r>
            <a:endParaRPr lang="es-ES" sz="3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52266" y="1594304"/>
            <a:ext cx="8064896" cy="521907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0"/>
              </a:spcAft>
              <a:buNone/>
              <a:defRPr/>
            </a:pPr>
            <a:r>
              <a:rPr lang="es-ES" sz="2800" b="1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Estudios Observacionales: </a:t>
            </a: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Por lo general no se identifican individuos</a:t>
            </a:r>
            <a:endParaRPr lang="es-ES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1800"/>
              </a:spcBef>
              <a:spcAft>
                <a:spcPts val="0"/>
              </a:spcAft>
              <a:buNone/>
              <a:defRPr/>
            </a:pPr>
            <a:r>
              <a:rPr lang="es-ES" sz="2800" b="1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Estudios CMR (Captura-Marcado-Recaptura): </a:t>
            </a:r>
            <a:r>
              <a:rPr lang="es-ES" sz="28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Por lo general </a:t>
            </a: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 </a:t>
            </a:r>
            <a:r>
              <a:rPr lang="es-ES" sz="28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identifican individuos</a:t>
            </a:r>
          </a:p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Captura física, Marcado (artificial o natural)</a:t>
            </a:r>
          </a:p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6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Avistajes</a:t>
            </a: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y Detección de Marcas naturales</a:t>
            </a:r>
          </a:p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n-US" sz="26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Remociones</a:t>
            </a:r>
            <a:r>
              <a:rPr lang="en-U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en-US" sz="26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Telemetría</a:t>
            </a:r>
            <a:r>
              <a:rPr lang="en-U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endParaRPr lang="es-ES" sz="26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111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CLASIFICACIÓN y SELECCIÓN de MODELOS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43608" y="917467"/>
            <a:ext cx="8064896" cy="546386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Objetivo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Distribución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Relación con hábitat/ paisaje / recursos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Abundancia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Supervivencia, otros parámetros demográficos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Tiempo</a:t>
            </a:r>
          </a:p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Organismo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Puede ser capturado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Puede ser recapturado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Puede ser identificado a nivel individual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Marcas permanentes</a:t>
            </a:r>
          </a:p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Disponibilidad de datos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600"/>
              </a:spcBef>
              <a:spcAft>
                <a:spcPts val="0"/>
              </a:spcAft>
              <a:buNone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050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CLASIFICACIÓN y SELECCIÓN de MODELOS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43608" y="917467"/>
            <a:ext cx="8064896" cy="546386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POBLACION CERRADA</a:t>
            </a:r>
          </a:p>
          <a:p>
            <a:pPr marL="569913"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Asume abundancia constante durante el estudio</a:t>
            </a:r>
          </a:p>
          <a:p>
            <a:pPr marL="908050" lvl="2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0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 hay ganancias ni pérdidas en la población</a:t>
            </a:r>
          </a:p>
          <a:p>
            <a:pPr marL="908050" lvl="2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0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Supuesto aproximado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endParaRPr lang="es-ES" sz="7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POBLACION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ABIERTA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569913"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Permite cambios en la abundancia durante el estudio</a:t>
            </a:r>
          </a:p>
          <a:p>
            <a:pPr marL="908050" lvl="2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0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Pérdidas (muertes o emigraciones) o ganancias (reproducción o inmigración</a:t>
            </a:r>
            <a:r>
              <a:rPr lang="es-ES" sz="20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endParaRPr lang="es-ES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908050" lvl="2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0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Foco de la estimación en tasas como las de supervivencia, reproducción, y abundancias</a:t>
            </a:r>
            <a:endParaRPr lang="es-ES" sz="20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600"/>
              </a:spcBef>
              <a:spcAft>
                <a:spcPts val="0"/>
              </a:spcAft>
              <a:buNone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1160748" y="5277108"/>
                <a:ext cx="7587716" cy="6001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indent="0">
                  <a:spcBef>
                    <a:spcPts val="600"/>
                  </a:spcBef>
                  <a:spcAft>
                    <a:spcPts val="600"/>
                  </a:spcAft>
                  <a:buNone/>
                  <a:defRPr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s-ES" sz="2800" i="1" smtClean="0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𝑁</m:t>
                      </m:r>
                      <m:d>
                        <m:dPr>
                          <m:ctrlPr>
                            <a:rPr lang="es-E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</m:ctrlPr>
                        </m:dPr>
                        <m:e>
                          <m:r>
                            <a:rPr lang="es-E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𝑡</m:t>
                          </m:r>
                          <m:r>
                            <a:rPr lang="es-E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+1</m:t>
                          </m:r>
                        </m:e>
                      </m:d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=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𝑁</m:t>
                      </m:r>
                      <m:d>
                        <m:d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𝑡</m:t>
                          </m:r>
                        </m:e>
                      </m:d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+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𝐵</m:t>
                      </m:r>
                      <m:d>
                        <m:d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𝑡</m:t>
                          </m:r>
                        </m:e>
                      </m:d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+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𝐼</m:t>
                      </m:r>
                      <m:d>
                        <m:d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𝑡</m:t>
                          </m:r>
                        </m:e>
                      </m:d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−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𝐷</m:t>
                      </m:r>
                      <m:d>
                        <m:d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𝑡</m:t>
                          </m:r>
                        </m:e>
                      </m:d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−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𝐸</m:t>
                      </m:r>
                      <m:d>
                        <m:d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  <a:latin typeface="Gill Sans MT" panose="020B0502020104020203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0748" y="5277108"/>
                <a:ext cx="7587716" cy="600164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12804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6025025"/>
              </p:ext>
            </p:extLst>
          </p:nvPr>
        </p:nvGraphicFramePr>
        <p:xfrm>
          <a:off x="179512" y="116629"/>
          <a:ext cx="8928993" cy="673038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48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0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858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347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6352">
                <a:tc>
                  <a:txBody>
                    <a:bodyPr/>
                    <a:lstStyle/>
                    <a:p>
                      <a:pPr algn="ctr"/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s-ES" sz="2400" dirty="0" smtClean="0">
                          <a:latin typeface="Gill Sans MT" panose="020B0502020104020203" pitchFamily="34" charset="0"/>
                        </a:rPr>
                        <a:t>MÉTODOS POBLACIONES</a:t>
                      </a:r>
                      <a:endParaRPr lang="es-ES" sz="24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 smtClean="0">
                          <a:latin typeface="Gill Sans MT" panose="020B0502020104020203" pitchFamily="34" charset="0"/>
                        </a:rPr>
                        <a:t>PARÁMETROS</a:t>
                      </a:r>
                      <a:endParaRPr lang="es-ES" sz="24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 rowSpan="6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1" dirty="0" smtClean="0">
                          <a:latin typeface="Gill Sans MT" panose="020B0502020104020203" pitchFamily="34" charset="0"/>
                        </a:rPr>
                        <a:t>OBSERVACIÓN</a:t>
                      </a: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2200" kern="1200" dirty="0" smtClean="0">
                          <a:solidFill>
                            <a:schemeClr val="dk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OCUPACIÓN</a:t>
                      </a:r>
                      <a:endParaRPr lang="es-ES" sz="2200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ESTACION SIMPLE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Ocupación (Psi), 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Detección (p)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2000">
                <a:tc vMerge="1">
                  <a:txBody>
                    <a:bodyPr/>
                    <a:lstStyle/>
                    <a:p>
                      <a:endParaRPr lang="es-ES" sz="200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ESTACIONES MULTIPLES (POBLAC. ABIERTA)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Psi, p, Colonización (</a:t>
                      </a:r>
                      <a:r>
                        <a:rPr lang="es-ES" sz="2200" dirty="0" smtClean="0">
                          <a:latin typeface="Arial"/>
                          <a:cs typeface="Arial"/>
                        </a:rPr>
                        <a:t>Ɣ</a:t>
                      </a:r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),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 Extinción (</a:t>
                      </a:r>
                      <a:r>
                        <a:rPr lang="es-ES" sz="2200" dirty="0" smtClean="0">
                          <a:latin typeface="Arial"/>
                          <a:cs typeface="Arial"/>
                        </a:rPr>
                        <a:t>Ɛ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)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2000">
                <a:tc vMerge="1">
                  <a:txBody>
                    <a:bodyPr/>
                    <a:lstStyle/>
                    <a:p>
                      <a:endParaRPr lang="es-ES" sz="200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S" sz="2000">
                        <a:latin typeface="Gill Sans MT" panose="020B0502020104020203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ROYLE-NICHOLS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Psi, p, Abundancia (N)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2000">
                <a:tc vMerge="1">
                  <a:txBody>
                    <a:bodyPr/>
                    <a:lstStyle/>
                    <a:p>
                      <a:endParaRPr lang="es-ES" sz="200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kern="1200" dirty="0" smtClean="0">
                          <a:solidFill>
                            <a:schemeClr val="dk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MODELOS N-MIXTOS</a:t>
                      </a:r>
                    </a:p>
                    <a:p>
                      <a:pPr marL="0" algn="ctr" defTabSz="914400" rtl="0" eaLnBrk="1" latinLnBrk="0" hangingPunct="1"/>
                      <a:endParaRPr lang="es-ES" sz="2200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ESTACION SIMPLE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N,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 p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2000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s-ES" sz="2200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ESTACIONES MULTIPLES (POBLAC. ABIERTA)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N, p, </a:t>
                      </a:r>
                      <a:r>
                        <a:rPr lang="es-ES" sz="2200" dirty="0" smtClean="0">
                          <a:latin typeface="Arial"/>
                          <a:cs typeface="Arial"/>
                        </a:rPr>
                        <a:t>etc.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62000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S" sz="2400" b="1" dirty="0" smtClean="0">
                        <a:latin typeface="Gill Sans MT" panose="020B0502020104020203" pitchFamily="34" charset="0"/>
                      </a:endParaRP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MUESTREO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 DE DISTANCIAS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“DISTANCE SAMPLING”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Densidad, N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8112">
                <a:tc rowSpan="2">
                  <a:txBody>
                    <a:bodyPr/>
                    <a:lstStyle/>
                    <a:p>
                      <a:pPr algn="ctr"/>
                      <a:r>
                        <a:rPr lang="es-ES" sz="2400" b="1" kern="1200" dirty="0" smtClean="0">
                          <a:solidFill>
                            <a:schemeClr val="dk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CMR</a:t>
                      </a:r>
                      <a:endParaRPr lang="es-ES" sz="2400" b="1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POBLACIONES</a:t>
                      </a:r>
                      <a:r>
                        <a:rPr lang="es-ES" sz="2200" baseline="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 CERRADAS</a:t>
                      </a:r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S" sz="2200" dirty="0">
                        <a:solidFill>
                          <a:schemeClr val="tx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93922">
                <a:tc vMerge="1">
                  <a:txBody>
                    <a:bodyPr/>
                    <a:lstStyle/>
                    <a:p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POBLACIONES ABIERTAS</a:t>
                      </a:r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1802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7044577"/>
              </p:ext>
            </p:extLst>
          </p:nvPr>
        </p:nvGraphicFramePr>
        <p:xfrm>
          <a:off x="755576" y="548680"/>
          <a:ext cx="7992888" cy="295233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160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768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20170">
                <a:tc>
                  <a:txBody>
                    <a:bodyPr/>
                    <a:lstStyle/>
                    <a:p>
                      <a:pPr algn="ctr"/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2400" b="1" kern="1200" dirty="0" smtClean="0">
                          <a:solidFill>
                            <a:schemeClr val="lt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MÉTODOS POBLACIONES</a:t>
                      </a:r>
                      <a:endParaRPr lang="es-ES" sz="2400" b="1" kern="1200" dirty="0">
                        <a:solidFill>
                          <a:schemeClr val="lt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0170">
                <a:tc>
                  <a:txBody>
                    <a:bodyPr/>
                    <a:lstStyle/>
                    <a:p>
                      <a:pPr algn="ctr"/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1" kern="1200" dirty="0" smtClean="0">
                          <a:solidFill>
                            <a:schemeClr val="lt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MÉTODOS COMUNIDADES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75541815"/>
                  </a:ext>
                </a:extLst>
              </a:tr>
              <a:tr h="131199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S" sz="2400" b="1" dirty="0" smtClean="0">
                        <a:latin typeface="Gill Sans MT" panose="020B0502020104020203" pitchFamily="34" charset="0"/>
                      </a:endParaRP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2200" b="1" kern="1200" dirty="0" smtClean="0">
                          <a:solidFill>
                            <a:schemeClr val="dk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OCUPACIÓN</a:t>
                      </a:r>
                      <a:endParaRPr lang="es-ES" sz="2200" b="1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6327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636" y="45623"/>
            <a:ext cx="4041364" cy="60341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091798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47282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43608" y="107921"/>
            <a:ext cx="77048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BASES OCUPACIÓN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43608" y="1052736"/>
            <a:ext cx="8064896" cy="489654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  <a:defRPr/>
            </a:pPr>
            <a:r>
              <a:rPr lang="es-ES" sz="28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Definida como la proporción de área o parches o unidades de muestreo ocupadas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/>
            </a:pPr>
            <a:r>
              <a:rPr lang="es-ES" sz="28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Requiere menor esfuerzo que estimación de abundancia (datos de presencia/ausencia)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/>
            </a:pPr>
            <a:r>
              <a:rPr lang="es-ES" sz="2800" dirty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Ú</a:t>
            </a:r>
            <a:r>
              <a:rPr lang="es-ES" sz="28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til en estudios a gran escala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/>
            </a:pPr>
            <a:r>
              <a:rPr lang="es-ES" sz="28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Útil en especies raras donde la abundancia no pude ser estimada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04248" y="6516052"/>
            <a:ext cx="2236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Resp.: Julieta </a:t>
            </a:r>
            <a:r>
              <a:rPr lang="en-US" b="1" dirty="0" err="1" smtClean="0">
                <a:solidFill>
                  <a:schemeClr val="bg1"/>
                </a:solidFill>
              </a:rPr>
              <a:t>Decarre</a:t>
            </a:r>
            <a:endParaRPr lang="es-E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0120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DETECCIÓN IMPERFECTA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43608" y="1124744"/>
            <a:ext cx="8064896" cy="489654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En prácticamente cualquier estudio es imposible asegurarse que todos los animales presentes sean detectados.</a:t>
            </a:r>
          </a:p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Asumir detección total es hacer un “censo” de una población (o comunidad)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Todos los individuos son registrados sin error.</a:t>
            </a:r>
          </a:p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Cuando hacemos un muestreo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 muestreamos el área completa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Perdemos registros de algunos animales presentes</a:t>
            </a:r>
          </a:p>
        </p:txBody>
      </p:sp>
    </p:spTree>
    <p:extLst>
      <p:ext uri="{BB962C8B-B14F-4D97-AF65-F5344CB8AC3E}">
        <p14:creationId xmlns:p14="http://schemas.microsoft.com/office/powerpoint/2010/main" val="1724881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OCUPACIÓN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43608" y="980728"/>
            <a:ext cx="8064896" cy="4508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800" b="1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Preguntas ecológicas basadas en datos de ocupación:</a:t>
            </a:r>
          </a:p>
          <a:p>
            <a:pPr marL="342900" indent="-34290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Dinámica </a:t>
            </a:r>
            <a:r>
              <a:rPr lang="es-ES" sz="2800" dirty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 </a:t>
            </a:r>
            <a:r>
              <a:rPr lang="es-ES" sz="2800" dirty="0" err="1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metapoblaciones</a:t>
            </a:r>
            <a:endParaRPr lang="es-ES" sz="2800" dirty="0">
              <a:solidFill>
                <a:srgbClr val="636382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Estudios de </a:t>
            </a:r>
            <a:r>
              <a:rPr lang="es-ES" sz="28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distribución y rangos geográficos</a:t>
            </a:r>
          </a:p>
          <a:p>
            <a:pPr marL="342900" indent="-34290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Relaciones con el hábitat y selección de recursos</a:t>
            </a:r>
          </a:p>
          <a:p>
            <a:pPr marL="342900" indent="-34290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Monitoreos</a:t>
            </a:r>
            <a:r>
              <a:rPr lang="es-ES" sz="28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de gran escala</a:t>
            </a:r>
          </a:p>
          <a:p>
            <a:pPr marL="342900" indent="-34290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Interacción entre especies</a:t>
            </a:r>
          </a:p>
          <a:p>
            <a:pPr marL="342900" indent="-34290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Epidemiología</a:t>
            </a:r>
            <a:endParaRPr lang="es-ES" sz="2800" dirty="0">
              <a:solidFill>
                <a:srgbClr val="636382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Etc</a:t>
            </a:r>
            <a:endParaRPr lang="es-ES" sz="2800" dirty="0">
              <a:solidFill>
                <a:srgbClr val="636382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1372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EJ. GRAN ESCALA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69385" y="5283194"/>
            <a:ext cx="67922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</a:rPr>
              <a:t>2006                           2009                           2012</a:t>
            </a:r>
            <a:endParaRPr lang="en-US" sz="2800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37" t="14052" r="13862"/>
          <a:stretch/>
        </p:blipFill>
        <p:spPr>
          <a:xfrm>
            <a:off x="7406609" y="45757"/>
            <a:ext cx="1685886" cy="1188720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6250900" y="1276279"/>
            <a:ext cx="28931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Columba </a:t>
            </a:r>
            <a:r>
              <a:rPr lang="en-US" sz="2800" i="1" dirty="0" err="1" smtClean="0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picazuro</a:t>
            </a:r>
            <a:endParaRPr lang="en-US" sz="2800" dirty="0">
              <a:solidFill>
                <a:srgbClr val="FF5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8" t="23203" r="26022" b="17037"/>
          <a:stretch/>
        </p:blipFill>
        <p:spPr>
          <a:xfrm>
            <a:off x="91489" y="1874500"/>
            <a:ext cx="2970477" cy="3383280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0" t="23698" r="26247" b="17601"/>
          <a:stretch/>
        </p:blipFill>
        <p:spPr>
          <a:xfrm>
            <a:off x="3017537" y="1874464"/>
            <a:ext cx="3033975" cy="3383280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4" t="23203" r="26247" b="18268"/>
          <a:stretch/>
        </p:blipFill>
        <p:spPr>
          <a:xfrm>
            <a:off x="6035024" y="1874463"/>
            <a:ext cx="3032943" cy="3383280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/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72"/>
          <a:stretch>
            <a:fillRect/>
          </a:stretch>
        </p:blipFill>
        <p:spPr bwMode="auto">
          <a:xfrm>
            <a:off x="91478" y="5532084"/>
            <a:ext cx="822960" cy="1188720"/>
          </a:xfrm>
          <a:prstGeom prst="rect">
            <a:avLst/>
          </a:prstGeom>
          <a:noFill/>
          <a:ln>
            <a:solidFill>
              <a:schemeClr val="tx2">
                <a:lumMod val="50000"/>
              </a:schemeClr>
            </a:solidFill>
          </a:ln>
        </p:spPr>
      </p:pic>
      <p:sp>
        <p:nvSpPr>
          <p:cNvPr id="15" name="Rectangle 14"/>
          <p:cNvSpPr/>
          <p:nvPr/>
        </p:nvSpPr>
        <p:spPr>
          <a:xfrm>
            <a:off x="7406609" y="960147"/>
            <a:ext cx="8963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>
                <a:solidFill>
                  <a:srgbClr val="EBECE8"/>
                </a:solidFill>
                <a:latin typeface="Arial Narrow" panose="020B0606020202030204" pitchFamily="34" charset="0"/>
              </a:rPr>
              <a:t>M. </a:t>
            </a:r>
            <a:r>
              <a:rPr lang="en-US" sz="1200" b="1" dirty="0" err="1">
                <a:solidFill>
                  <a:srgbClr val="EBECE8"/>
                </a:solidFill>
                <a:latin typeface="Arial Narrow" panose="020B0606020202030204" pitchFamily="34" charset="0"/>
              </a:rPr>
              <a:t>Canevari</a:t>
            </a:r>
            <a:endParaRPr lang="en-US" sz="1200" b="1" dirty="0">
              <a:solidFill>
                <a:srgbClr val="EBECE8"/>
              </a:solidFill>
              <a:latin typeface="Arial Narrow" panose="020B0606020202030204" pitchFamily="34" charset="0"/>
            </a:endParaRPr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F1175BC-7F16-4EAD-8A38-2614B65A15F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12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EJ. HABITAT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F1175BC-7F16-4EAD-8A38-2614B65A15FD}" type="slidenum">
              <a:rPr lang="en-US" smtClean="0"/>
              <a:t>22</a:t>
            </a:fld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46" t="42896" r="42106" b="38960"/>
          <a:stretch/>
        </p:blipFill>
        <p:spPr>
          <a:xfrm>
            <a:off x="3901388" y="5074885"/>
            <a:ext cx="2038764" cy="1554480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90" t="46114" r="36884" b="39259"/>
          <a:stretch/>
        </p:blipFill>
        <p:spPr>
          <a:xfrm>
            <a:off x="1707272" y="5074885"/>
            <a:ext cx="2072640" cy="1554480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2"/>
          <a:stretch/>
        </p:blipFill>
        <p:spPr bwMode="auto">
          <a:xfrm>
            <a:off x="1500946" y="1325903"/>
            <a:ext cx="2278966" cy="2468880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3" name="TextBox 22"/>
          <p:cNvSpPr txBox="1"/>
          <p:nvPr/>
        </p:nvSpPr>
        <p:spPr>
          <a:xfrm>
            <a:off x="1428938" y="3909821"/>
            <a:ext cx="22789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algn="ctr"/>
            <a:r>
              <a:rPr lang="en-US" sz="2200" dirty="0" err="1" smtClean="0">
                <a:solidFill>
                  <a:schemeClr val="tx1"/>
                </a:solidFill>
              </a:rPr>
              <a:t>Granívoros</a:t>
            </a:r>
            <a:r>
              <a:rPr lang="en-US" sz="2200" dirty="0" smtClean="0">
                <a:solidFill>
                  <a:schemeClr val="tx1"/>
                </a:solidFill>
              </a:rPr>
              <a:t> de </a:t>
            </a:r>
            <a:r>
              <a:rPr lang="en-US" sz="2200" dirty="0" err="1" smtClean="0">
                <a:solidFill>
                  <a:schemeClr val="tx1"/>
                </a:solidFill>
              </a:rPr>
              <a:t>follaje</a:t>
            </a:r>
            <a:r>
              <a:rPr lang="en-US" sz="2200" dirty="0" smtClean="0">
                <a:solidFill>
                  <a:schemeClr val="tx1"/>
                </a:solidFill>
              </a:rPr>
              <a:t> x </a:t>
            </a:r>
            <a:r>
              <a:rPr lang="en-US" sz="2200" dirty="0" err="1" smtClean="0">
                <a:solidFill>
                  <a:schemeClr val="tx1"/>
                </a:solidFill>
              </a:rPr>
              <a:t>espigueo</a:t>
            </a:r>
            <a:endParaRPr lang="en-US" sz="2200" dirty="0">
              <a:solidFill>
                <a:schemeClr val="tx1"/>
              </a:solidFill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32"/>
          <a:stretch/>
        </p:blipFill>
        <p:spPr bwMode="auto">
          <a:xfrm>
            <a:off x="3896192" y="1325903"/>
            <a:ext cx="2089052" cy="2468880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35"/>
          <a:stretch/>
        </p:blipFill>
        <p:spPr bwMode="auto">
          <a:xfrm>
            <a:off x="6083348" y="1325903"/>
            <a:ext cx="2089052" cy="2468880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9" name="TextBox 28"/>
          <p:cNvSpPr txBox="1"/>
          <p:nvPr/>
        </p:nvSpPr>
        <p:spPr>
          <a:xfrm>
            <a:off x="6155356" y="3886195"/>
            <a:ext cx="208905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 sz="2200" dirty="0" err="1" smtClean="0">
                <a:solidFill>
                  <a:schemeClr val="tx1"/>
                </a:solidFill>
              </a:rPr>
              <a:t>Insectívoros</a:t>
            </a:r>
            <a:r>
              <a:rPr lang="en-US" sz="2200" dirty="0" smtClean="0">
                <a:solidFill>
                  <a:schemeClr val="tx1"/>
                </a:solidFill>
              </a:rPr>
              <a:t> </a:t>
            </a:r>
            <a:r>
              <a:rPr lang="en-US" sz="2200" dirty="0" err="1" smtClean="0">
                <a:solidFill>
                  <a:schemeClr val="tx1"/>
                </a:solidFill>
              </a:rPr>
              <a:t>aéreos</a:t>
            </a:r>
            <a:r>
              <a:rPr lang="en-US" sz="2200" dirty="0" smtClean="0">
                <a:solidFill>
                  <a:schemeClr val="tx1"/>
                </a:solidFill>
              </a:rPr>
              <a:t> y de </a:t>
            </a:r>
            <a:r>
              <a:rPr lang="en-US" sz="2200" dirty="0" err="1" smtClean="0">
                <a:solidFill>
                  <a:schemeClr val="tx1"/>
                </a:solidFill>
              </a:rPr>
              <a:t>vuelo</a:t>
            </a:r>
            <a:r>
              <a:rPr lang="en-US" sz="2200" dirty="0" smtClean="0">
                <a:solidFill>
                  <a:schemeClr val="tx1"/>
                </a:solidFill>
              </a:rPr>
              <a:t> </a:t>
            </a:r>
            <a:r>
              <a:rPr lang="en-US" sz="2200" dirty="0" err="1" smtClean="0">
                <a:solidFill>
                  <a:schemeClr val="tx1"/>
                </a:solidFill>
              </a:rPr>
              <a:t>elástico</a:t>
            </a:r>
            <a:endParaRPr lang="en-US" sz="2200" dirty="0">
              <a:solidFill>
                <a:schemeClr val="tx1"/>
              </a:solidFill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88" t="40351" r="36417" b="36785"/>
          <a:stretch/>
        </p:blipFill>
        <p:spPr>
          <a:xfrm>
            <a:off x="6012160" y="5074885"/>
            <a:ext cx="2057286" cy="1554480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1" name="Slide Number Placeholder 1"/>
          <p:cNvSpPr txBox="1">
            <a:spLocks/>
          </p:cNvSpPr>
          <p:nvPr/>
        </p:nvSpPr>
        <p:spPr>
          <a:xfrm>
            <a:off x="669045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AR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Arial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Arial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Arial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Arial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Arial" charset="0"/>
              </a:defRPr>
            </a:lvl9pPr>
          </a:lstStyle>
          <a:p>
            <a:fld id="{CF1175BC-7F16-4EAD-8A38-2614B65A15FD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870556" y="1562047"/>
            <a:ext cx="553998" cy="2010969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algn="ctr"/>
            <a:r>
              <a:rPr lang="en-US" sz="2400" dirty="0" err="1" smtClean="0"/>
              <a:t>Ocupación</a:t>
            </a:r>
            <a:endParaRPr lang="en-US" sz="2400" dirty="0"/>
          </a:p>
        </p:txBody>
      </p:sp>
      <p:sp>
        <p:nvSpPr>
          <p:cNvPr id="33" name="TextBox 32"/>
          <p:cNvSpPr txBox="1"/>
          <p:nvPr/>
        </p:nvSpPr>
        <p:spPr>
          <a:xfrm>
            <a:off x="3805202" y="3933056"/>
            <a:ext cx="22789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algn="ctr"/>
            <a:r>
              <a:rPr lang="en-US" sz="2200" dirty="0" err="1" smtClean="0">
                <a:solidFill>
                  <a:schemeClr val="tx1"/>
                </a:solidFill>
              </a:rPr>
              <a:t>Insectívoros</a:t>
            </a:r>
            <a:r>
              <a:rPr lang="en-US" sz="2200" dirty="0" smtClean="0">
                <a:solidFill>
                  <a:schemeClr val="tx1"/>
                </a:solidFill>
              </a:rPr>
              <a:t> de </a:t>
            </a:r>
            <a:r>
              <a:rPr lang="en-US" sz="2200" dirty="0" err="1" smtClean="0">
                <a:solidFill>
                  <a:schemeClr val="tx1"/>
                </a:solidFill>
              </a:rPr>
              <a:t>follaje</a:t>
            </a:r>
            <a:r>
              <a:rPr lang="en-US" sz="2200" dirty="0" smtClean="0">
                <a:solidFill>
                  <a:schemeClr val="tx1"/>
                </a:solidFill>
              </a:rPr>
              <a:t> x </a:t>
            </a:r>
            <a:r>
              <a:rPr lang="en-US" sz="2200" dirty="0" err="1" smtClean="0">
                <a:solidFill>
                  <a:schemeClr val="tx1"/>
                </a:solidFill>
              </a:rPr>
              <a:t>espigueo</a:t>
            </a:r>
            <a:endParaRPr lang="en-US" sz="2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5123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OCUPACIÓN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1043608" y="980728"/>
                <a:ext cx="8064896" cy="509838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Bef>
                    <a:spcPts val="600"/>
                  </a:spcBef>
                  <a:spcAft>
                    <a:spcPts val="0"/>
                  </a:spcAft>
                  <a:defRPr/>
                </a:pPr>
                <a:r>
                  <a:rPr lang="es-ES" sz="2800" b="1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Definiciones</a:t>
                </a:r>
              </a:p>
              <a:p>
                <a:pPr>
                  <a:spcBef>
                    <a:spcPts val="600"/>
                  </a:spcBef>
                  <a:spcAft>
                    <a:spcPts val="0"/>
                  </a:spcAft>
                  <a:defRPr/>
                </a:pPr>
                <a14:m>
                  <m:oMath xmlns:m="http://schemas.openxmlformats.org/officeDocument/2006/math">
                    <m:r>
                      <a:rPr lang="el-GR" sz="2800" b="0" i="1" smtClean="0">
                        <a:solidFill>
                          <a:srgbClr val="636382"/>
                        </a:solidFill>
                        <a:latin typeface="Cambria Math"/>
                        <a:ea typeface="Verdana" panose="020B0604030504040204" pitchFamily="34" charset="0"/>
                        <a:cs typeface="Verdana" panose="020B0604030504040204" pitchFamily="34" charset="0"/>
                      </a:rPr>
                      <m:t>𝛹</m:t>
                    </m:r>
                  </m:oMath>
                </a14:m>
                <a:r>
                  <a:rPr lang="es-ES" sz="280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es la probabilidad que un sitio seleccionado al azar, o una unidad de muestreo en un área de interés, esté ocupado por una especie.</a:t>
                </a:r>
              </a:p>
              <a:p>
                <a:pPr>
                  <a:spcBef>
                    <a:spcPts val="600"/>
                  </a:spcBef>
                  <a:spcAft>
                    <a:spcPts val="0"/>
                  </a:spcAft>
                  <a:defRPr/>
                </a:pPr>
                <a:endParaRPr lang="es-ES" sz="2800" dirty="0">
                  <a:solidFill>
                    <a:srgbClr val="636382"/>
                  </a:solidFill>
                  <a:latin typeface="Gill Sans MT" panose="020B0502020104020203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>
                  <a:spcBef>
                    <a:spcPts val="60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l-GR" sz="2800" i="1" smtClean="0">
                              <a:solidFill>
                                <a:srgbClr val="636382"/>
                              </a:solidFill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</m:ctrlPr>
                        </m:accPr>
                        <m:e>
                          <m:r>
                            <a:rPr lang="el-GR" sz="2800" i="1">
                              <a:solidFill>
                                <a:srgbClr val="636382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𝛹</m:t>
                          </m:r>
                        </m:e>
                      </m:acc>
                      <m:r>
                        <a:rPr lang="en-US" sz="2800" b="0" i="1" smtClean="0">
                          <a:solidFill>
                            <a:srgbClr val="636382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solidFill>
                                <a:srgbClr val="636382"/>
                              </a:solidFill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</m:ctrlPr>
                        </m:fPr>
                        <m:num>
                          <m:acc>
                            <m:accPr>
                              <m:chr m:val="̂"/>
                              <m:ctrlPr>
                                <a:rPr lang="en-US" sz="2800" b="0" i="1" smtClean="0">
                                  <a:solidFill>
                                    <a:srgbClr val="636382"/>
                                  </a:solidFill>
                                  <a:latin typeface="Cambria Math" panose="02040503050406030204" pitchFamily="18" charset="0"/>
                                  <a:ea typeface="Verdana" panose="020B0604030504040204" pitchFamily="34" charset="0"/>
                                  <a:cs typeface="Verdana" panose="020B0604030504040204" pitchFamily="34" charset="0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solidFill>
                                    <a:srgbClr val="636382"/>
                                  </a:solidFill>
                                  <a:latin typeface="Cambria Math"/>
                                  <a:ea typeface="Verdana" panose="020B0604030504040204" pitchFamily="34" charset="0"/>
                                  <a:cs typeface="Verdana" panose="020B0604030504040204" pitchFamily="34" charset="0"/>
                                </a:rPr>
                                <m:t>𝑥</m:t>
                              </m:r>
                            </m:e>
                          </m:acc>
                        </m:num>
                        <m:den>
                          <m:r>
                            <a:rPr lang="en-US" sz="2800" b="0" i="1" smtClean="0">
                              <a:solidFill>
                                <a:srgbClr val="636382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𝑠</m:t>
                          </m:r>
                        </m:den>
                      </m:f>
                    </m:oMath>
                  </m:oMathPara>
                </a14:m>
                <a:endParaRPr lang="en-US" sz="2800" b="0" dirty="0" smtClean="0">
                  <a:solidFill>
                    <a:srgbClr val="636382"/>
                  </a:solidFill>
                  <a:latin typeface="Gill Sans MT" panose="020B0502020104020203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>
                  <a:spcBef>
                    <a:spcPts val="600"/>
                  </a:spcBef>
                  <a:spcAft>
                    <a:spcPts val="0"/>
                  </a:spcAft>
                  <a:defRPr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i="1">
                            <a:solidFill>
                              <a:srgbClr val="636382"/>
                            </a:solidFill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 panose="020B0604030504040204" pitchFamily="34" charset="0"/>
                          </a:rPr>
                        </m:ctrlPr>
                      </m:accPr>
                      <m:e>
                        <m:r>
                          <a:rPr lang="en-US" sz="2800" i="1">
                            <a:solidFill>
                              <a:srgbClr val="636382"/>
                            </a:solidFill>
                            <a:latin typeface="Cambria Math"/>
                            <a:ea typeface="Verdana" panose="020B0604030504040204" pitchFamily="34" charset="0"/>
                            <a:cs typeface="Verdana" panose="020B0604030504040204" pitchFamily="34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sz="2800" b="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</a:t>
                </a:r>
                <a:r>
                  <a:rPr lang="en-US" sz="2800" b="0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es</a:t>
                </a:r>
                <a:r>
                  <a:rPr lang="en-US" sz="2800" b="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el </a:t>
                </a:r>
                <a:r>
                  <a:rPr lang="en-US" sz="2800" b="0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número</a:t>
                </a:r>
                <a:r>
                  <a:rPr lang="en-US" sz="2800" b="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</a:t>
                </a:r>
                <a:r>
                  <a:rPr lang="en-US" sz="280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de </a:t>
                </a:r>
                <a:r>
                  <a:rPr lang="en-US" sz="2800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sitios</a:t>
                </a:r>
                <a:r>
                  <a:rPr lang="en-US" sz="280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</a:t>
                </a:r>
                <a:r>
                  <a:rPr lang="en-US" sz="2800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ocupados</a:t>
                </a:r>
                <a:r>
                  <a:rPr lang="en-US" sz="280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, </a:t>
                </a:r>
                <a:r>
                  <a:rPr lang="en-US" sz="2800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pero</a:t>
                </a:r>
                <a:r>
                  <a:rPr lang="en-US" sz="280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</a:t>
                </a:r>
                <a:r>
                  <a:rPr lang="en-US" sz="2800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es</a:t>
                </a:r>
                <a:r>
                  <a:rPr lang="en-US" sz="280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</a:t>
                </a:r>
                <a:r>
                  <a:rPr lang="en-US" sz="2800" b="0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estimado</a:t>
                </a:r>
                <a:r>
                  <a:rPr lang="en-US" sz="2800" b="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, </a:t>
                </a:r>
                <a:r>
                  <a:rPr lang="en-US" sz="2800" b="0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porque</a:t>
                </a:r>
                <a:r>
                  <a:rPr lang="en-US" sz="2800" b="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</a:t>
                </a:r>
                <a:r>
                  <a:rPr lang="en-US" sz="2800" b="0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número</a:t>
                </a:r>
                <a:r>
                  <a:rPr lang="en-US" sz="2800" b="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real de </a:t>
                </a:r>
                <a:r>
                  <a:rPr lang="en-US" sz="2800" b="0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sitios</a:t>
                </a:r>
                <a:r>
                  <a:rPr lang="en-US" sz="2800" b="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“s” </a:t>
                </a:r>
                <a:r>
                  <a:rPr lang="en-US" sz="2800" b="0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ocupados</a:t>
                </a:r>
                <a:r>
                  <a:rPr lang="en-US" sz="2800" b="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, </a:t>
                </a:r>
                <a:r>
                  <a:rPr lang="en-US" sz="2800" b="1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no lo </a:t>
                </a:r>
                <a:r>
                  <a:rPr lang="en-US" sz="2800" b="1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vemos</a:t>
                </a:r>
                <a:r>
                  <a:rPr lang="en-US" sz="2800" b="1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</a:t>
                </a:r>
                <a:r>
                  <a:rPr lang="en-US" sz="2800" b="1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realmente</a:t>
                </a:r>
                <a:endParaRPr lang="en-US" sz="2800" b="1" dirty="0" smtClean="0">
                  <a:solidFill>
                    <a:srgbClr val="636382"/>
                  </a:solidFill>
                  <a:latin typeface="Gill Sans MT" panose="020B0502020104020203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>
                  <a:spcBef>
                    <a:spcPts val="600"/>
                  </a:spcBef>
                  <a:spcAft>
                    <a:spcPts val="0"/>
                  </a:spcAft>
                  <a:defRPr/>
                </a:pPr>
                <a:endParaRPr lang="es-ES" sz="2800" dirty="0" smtClean="0">
                  <a:solidFill>
                    <a:srgbClr val="636382"/>
                  </a:solidFill>
                  <a:latin typeface="Gill Sans MT" panose="020B0502020104020203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980728"/>
                <a:ext cx="8064896" cy="5098383"/>
              </a:xfrm>
              <a:prstGeom prst="rect">
                <a:avLst/>
              </a:prstGeom>
              <a:blipFill rotWithShape="1">
                <a:blip r:embed="rId5"/>
                <a:stretch>
                  <a:fillRect l="-1512" t="-1196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823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OCUPACIÓN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1043608" y="764704"/>
                <a:ext cx="8064896" cy="252844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Bef>
                    <a:spcPts val="600"/>
                  </a:spcBef>
                  <a:spcAft>
                    <a:spcPts val="0"/>
                  </a:spcAft>
                  <a:defRPr/>
                </a:pPr>
                <a:endParaRPr lang="es-ES" sz="1600" dirty="0">
                  <a:solidFill>
                    <a:srgbClr val="636382"/>
                  </a:solidFill>
                  <a:latin typeface="Gill Sans MT" panose="020B0502020104020203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>
                  <a:spcBef>
                    <a:spcPts val="60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l-GR" sz="2800" i="1" smtClean="0">
                              <a:solidFill>
                                <a:srgbClr val="636382"/>
                              </a:solidFill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</m:ctrlPr>
                        </m:accPr>
                        <m:e>
                          <m:r>
                            <a:rPr lang="el-GR" sz="2800" i="1">
                              <a:solidFill>
                                <a:srgbClr val="636382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𝛹</m:t>
                          </m:r>
                        </m:e>
                      </m:acc>
                      <m:r>
                        <a:rPr lang="en-US" sz="2800" b="0" i="1" smtClean="0">
                          <a:solidFill>
                            <a:srgbClr val="636382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solidFill>
                                <a:srgbClr val="636382"/>
                              </a:solidFill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</m:ctrlPr>
                        </m:fPr>
                        <m:num>
                          <m:acc>
                            <m:accPr>
                              <m:chr m:val="̂"/>
                              <m:ctrlPr>
                                <a:rPr lang="en-US" sz="2800" b="0" i="1" smtClean="0">
                                  <a:solidFill>
                                    <a:srgbClr val="636382"/>
                                  </a:solidFill>
                                  <a:latin typeface="Cambria Math" panose="02040503050406030204" pitchFamily="18" charset="0"/>
                                  <a:ea typeface="Verdana" panose="020B0604030504040204" pitchFamily="34" charset="0"/>
                                  <a:cs typeface="Verdana" panose="020B0604030504040204" pitchFamily="34" charset="0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solidFill>
                                    <a:srgbClr val="636382"/>
                                  </a:solidFill>
                                  <a:latin typeface="Cambria Math"/>
                                  <a:ea typeface="Verdana" panose="020B0604030504040204" pitchFamily="34" charset="0"/>
                                  <a:cs typeface="Verdana" panose="020B0604030504040204" pitchFamily="34" charset="0"/>
                                </a:rPr>
                                <m:t>𝑥</m:t>
                              </m:r>
                            </m:e>
                          </m:acc>
                        </m:num>
                        <m:den>
                          <m:r>
                            <a:rPr lang="en-US" sz="2800" b="0" i="1" smtClean="0">
                              <a:solidFill>
                                <a:srgbClr val="636382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𝑠</m:t>
                          </m:r>
                        </m:den>
                      </m:f>
                    </m:oMath>
                  </m:oMathPara>
                </a14:m>
                <a:endParaRPr lang="en-US" sz="2800" b="0" dirty="0" smtClean="0">
                  <a:solidFill>
                    <a:srgbClr val="636382"/>
                  </a:solidFill>
                  <a:latin typeface="Gill Sans MT" panose="020B0502020104020203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>
                  <a:spcBef>
                    <a:spcPts val="600"/>
                  </a:spcBef>
                  <a:spcAft>
                    <a:spcPts val="0"/>
                  </a:spcAft>
                  <a:defRPr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i="1">
                            <a:solidFill>
                              <a:srgbClr val="636382"/>
                            </a:solidFill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 panose="020B0604030504040204" pitchFamily="34" charset="0"/>
                          </a:rPr>
                        </m:ctrlPr>
                      </m:accPr>
                      <m:e>
                        <m:r>
                          <a:rPr lang="en-US" sz="2800" i="1">
                            <a:solidFill>
                              <a:srgbClr val="636382"/>
                            </a:solidFill>
                            <a:latin typeface="Cambria Math"/>
                            <a:ea typeface="Verdana" panose="020B0604030504040204" pitchFamily="34" charset="0"/>
                            <a:cs typeface="Verdana" panose="020B0604030504040204" pitchFamily="34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sz="2800" b="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</a:t>
                </a:r>
                <a:r>
                  <a:rPr lang="en-US" sz="2800" b="0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es</a:t>
                </a:r>
                <a:r>
                  <a:rPr lang="en-US" sz="2800" b="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el </a:t>
                </a:r>
                <a:r>
                  <a:rPr lang="en-US" sz="2800" b="0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número</a:t>
                </a:r>
                <a:r>
                  <a:rPr lang="en-US" sz="2800" b="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</a:t>
                </a:r>
                <a:r>
                  <a:rPr lang="en-US" sz="280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de </a:t>
                </a:r>
                <a:r>
                  <a:rPr lang="en-US" sz="2800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sitios</a:t>
                </a:r>
                <a:r>
                  <a:rPr lang="en-US" sz="280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</a:t>
                </a:r>
                <a:r>
                  <a:rPr lang="en-US" sz="2800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ocupados</a:t>
                </a:r>
                <a:r>
                  <a:rPr lang="en-US" sz="280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, </a:t>
                </a:r>
                <a:r>
                  <a:rPr lang="en-US" sz="2800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pero</a:t>
                </a:r>
                <a:r>
                  <a:rPr lang="en-US" sz="280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</a:t>
                </a:r>
                <a:r>
                  <a:rPr lang="en-US" sz="2800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es</a:t>
                </a:r>
                <a:r>
                  <a:rPr lang="en-US" sz="280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</a:t>
                </a:r>
                <a:r>
                  <a:rPr lang="en-US" sz="2800" b="0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estimado</a:t>
                </a:r>
                <a:r>
                  <a:rPr lang="en-US" sz="2800" b="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, </a:t>
                </a:r>
                <a:r>
                  <a:rPr lang="en-US" sz="2800" b="0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porque</a:t>
                </a:r>
                <a:r>
                  <a:rPr lang="en-US" sz="2800" b="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</a:t>
                </a:r>
                <a:r>
                  <a:rPr lang="en-US" sz="2800" b="0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número</a:t>
                </a:r>
                <a:r>
                  <a:rPr lang="en-US" sz="2800" b="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real de </a:t>
                </a:r>
                <a:r>
                  <a:rPr lang="en-US" sz="2800" b="0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sitios</a:t>
                </a:r>
                <a:r>
                  <a:rPr lang="en-US" sz="2800" b="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“s” </a:t>
                </a:r>
                <a:r>
                  <a:rPr lang="en-US" sz="2800" b="0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ocupados</a:t>
                </a:r>
                <a:r>
                  <a:rPr lang="en-US" sz="2800" b="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, </a:t>
                </a:r>
                <a:r>
                  <a:rPr lang="en-US" sz="2800" b="1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no lo </a:t>
                </a:r>
                <a:r>
                  <a:rPr lang="en-US" sz="2800" b="1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vemos</a:t>
                </a:r>
                <a:r>
                  <a:rPr lang="en-US" sz="2800" b="1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</a:t>
                </a:r>
                <a:r>
                  <a:rPr lang="en-US" sz="2800" b="1" dirty="0" err="1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realmente</a:t>
                </a:r>
                <a:endParaRPr lang="en-US" sz="2800" b="1" dirty="0" smtClean="0">
                  <a:solidFill>
                    <a:srgbClr val="636382"/>
                  </a:solidFill>
                  <a:latin typeface="Gill Sans MT" panose="020B0502020104020203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764704"/>
                <a:ext cx="8064896" cy="2528449"/>
              </a:xfrm>
              <a:prstGeom prst="rect">
                <a:avLst/>
              </a:prstGeom>
              <a:blipFill rotWithShape="1">
                <a:blip r:embed="rId5"/>
                <a:stretch>
                  <a:fillRect l="-1512" b="-5783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Freeform 5"/>
          <p:cNvSpPr/>
          <p:nvPr/>
        </p:nvSpPr>
        <p:spPr>
          <a:xfrm>
            <a:off x="1115616" y="3821834"/>
            <a:ext cx="4950372" cy="2511533"/>
          </a:xfrm>
          <a:custGeom>
            <a:avLst/>
            <a:gdLst>
              <a:gd name="connsiteX0" fmla="*/ 567558 w 4950372"/>
              <a:gd name="connsiteY0" fmla="*/ 47297 h 1939159"/>
              <a:gd name="connsiteX1" fmla="*/ 567558 w 4950372"/>
              <a:gd name="connsiteY1" fmla="*/ 47297 h 1939159"/>
              <a:gd name="connsiteX2" fmla="*/ 725213 w 4950372"/>
              <a:gd name="connsiteY2" fmla="*/ 126124 h 1939159"/>
              <a:gd name="connsiteX3" fmla="*/ 977462 w 4950372"/>
              <a:gd name="connsiteY3" fmla="*/ 157655 h 1939159"/>
              <a:gd name="connsiteX4" fmla="*/ 1040524 w 4950372"/>
              <a:gd name="connsiteY4" fmla="*/ 189186 h 1939159"/>
              <a:gd name="connsiteX5" fmla="*/ 1119351 w 4950372"/>
              <a:gd name="connsiteY5" fmla="*/ 204952 h 1939159"/>
              <a:gd name="connsiteX6" fmla="*/ 1182413 w 4950372"/>
              <a:gd name="connsiteY6" fmla="*/ 220717 h 1939159"/>
              <a:gd name="connsiteX7" fmla="*/ 1308538 w 4950372"/>
              <a:gd name="connsiteY7" fmla="*/ 252248 h 1939159"/>
              <a:gd name="connsiteX8" fmla="*/ 1655379 w 4950372"/>
              <a:gd name="connsiteY8" fmla="*/ 236483 h 1939159"/>
              <a:gd name="connsiteX9" fmla="*/ 1702676 w 4950372"/>
              <a:gd name="connsiteY9" fmla="*/ 220717 h 1939159"/>
              <a:gd name="connsiteX10" fmla="*/ 1765738 w 4950372"/>
              <a:gd name="connsiteY10" fmla="*/ 204952 h 1939159"/>
              <a:gd name="connsiteX11" fmla="*/ 1844565 w 4950372"/>
              <a:gd name="connsiteY11" fmla="*/ 173421 h 1939159"/>
              <a:gd name="connsiteX12" fmla="*/ 2317531 w 4950372"/>
              <a:gd name="connsiteY12" fmla="*/ 141890 h 1939159"/>
              <a:gd name="connsiteX13" fmla="*/ 3515710 w 4950372"/>
              <a:gd name="connsiteY13" fmla="*/ 157655 h 1939159"/>
              <a:gd name="connsiteX14" fmla="*/ 3689131 w 4950372"/>
              <a:gd name="connsiteY14" fmla="*/ 204952 h 1939159"/>
              <a:gd name="connsiteX15" fmla="*/ 3736427 w 4950372"/>
              <a:gd name="connsiteY15" fmla="*/ 220717 h 1939159"/>
              <a:gd name="connsiteX16" fmla="*/ 4020207 w 4950372"/>
              <a:gd name="connsiteY16" fmla="*/ 252248 h 1939159"/>
              <a:gd name="connsiteX17" fmla="*/ 4303986 w 4950372"/>
              <a:gd name="connsiteY17" fmla="*/ 236483 h 1939159"/>
              <a:gd name="connsiteX18" fmla="*/ 4477407 w 4950372"/>
              <a:gd name="connsiteY18" fmla="*/ 283779 h 1939159"/>
              <a:gd name="connsiteX19" fmla="*/ 4540469 w 4950372"/>
              <a:gd name="connsiteY19" fmla="*/ 346841 h 1939159"/>
              <a:gd name="connsiteX20" fmla="*/ 4587765 w 4950372"/>
              <a:gd name="connsiteY20" fmla="*/ 378373 h 1939159"/>
              <a:gd name="connsiteX21" fmla="*/ 4650827 w 4950372"/>
              <a:gd name="connsiteY21" fmla="*/ 425669 h 1939159"/>
              <a:gd name="connsiteX22" fmla="*/ 4729655 w 4950372"/>
              <a:gd name="connsiteY22" fmla="*/ 520262 h 1939159"/>
              <a:gd name="connsiteX23" fmla="*/ 4776951 w 4950372"/>
              <a:gd name="connsiteY23" fmla="*/ 551793 h 1939159"/>
              <a:gd name="connsiteX24" fmla="*/ 4808482 w 4950372"/>
              <a:gd name="connsiteY24" fmla="*/ 614855 h 1939159"/>
              <a:gd name="connsiteX25" fmla="*/ 4840013 w 4950372"/>
              <a:gd name="connsiteY25" fmla="*/ 662152 h 1939159"/>
              <a:gd name="connsiteX26" fmla="*/ 4855779 w 4950372"/>
              <a:gd name="connsiteY26" fmla="*/ 725214 h 1939159"/>
              <a:gd name="connsiteX27" fmla="*/ 4918841 w 4950372"/>
              <a:gd name="connsiteY27" fmla="*/ 851338 h 1939159"/>
              <a:gd name="connsiteX28" fmla="*/ 4934607 w 4950372"/>
              <a:gd name="connsiteY28" fmla="*/ 914400 h 1939159"/>
              <a:gd name="connsiteX29" fmla="*/ 4950372 w 4950372"/>
              <a:gd name="connsiteY29" fmla="*/ 961697 h 1939159"/>
              <a:gd name="connsiteX30" fmla="*/ 4934607 w 4950372"/>
              <a:gd name="connsiteY30" fmla="*/ 1135117 h 1939159"/>
              <a:gd name="connsiteX31" fmla="*/ 4918841 w 4950372"/>
              <a:gd name="connsiteY31" fmla="*/ 1182414 h 1939159"/>
              <a:gd name="connsiteX32" fmla="*/ 4792717 w 4950372"/>
              <a:gd name="connsiteY32" fmla="*/ 1292773 h 1939159"/>
              <a:gd name="connsiteX33" fmla="*/ 4745420 w 4950372"/>
              <a:gd name="connsiteY33" fmla="*/ 1308538 h 1939159"/>
              <a:gd name="connsiteX34" fmla="*/ 4682358 w 4950372"/>
              <a:gd name="connsiteY34" fmla="*/ 1340069 h 1939159"/>
              <a:gd name="connsiteX35" fmla="*/ 4635062 w 4950372"/>
              <a:gd name="connsiteY35" fmla="*/ 1355835 h 1939159"/>
              <a:gd name="connsiteX36" fmla="*/ 4524703 w 4950372"/>
              <a:gd name="connsiteY36" fmla="*/ 1403131 h 1939159"/>
              <a:gd name="connsiteX37" fmla="*/ 4461641 w 4950372"/>
              <a:gd name="connsiteY37" fmla="*/ 1450428 h 1939159"/>
              <a:gd name="connsiteX38" fmla="*/ 4335517 w 4950372"/>
              <a:gd name="connsiteY38" fmla="*/ 1560786 h 1939159"/>
              <a:gd name="connsiteX39" fmla="*/ 4240924 w 4950372"/>
              <a:gd name="connsiteY39" fmla="*/ 1718441 h 1939159"/>
              <a:gd name="connsiteX40" fmla="*/ 4209393 w 4950372"/>
              <a:gd name="connsiteY40" fmla="*/ 1749973 h 1939159"/>
              <a:gd name="connsiteX41" fmla="*/ 4177862 w 4950372"/>
              <a:gd name="connsiteY41" fmla="*/ 1797269 h 1939159"/>
              <a:gd name="connsiteX42" fmla="*/ 4035972 w 4950372"/>
              <a:gd name="connsiteY42" fmla="*/ 1876097 h 1939159"/>
              <a:gd name="connsiteX43" fmla="*/ 3972910 w 4950372"/>
              <a:gd name="connsiteY43" fmla="*/ 1907628 h 1939159"/>
              <a:gd name="connsiteX44" fmla="*/ 3815255 w 4950372"/>
              <a:gd name="connsiteY44" fmla="*/ 1939159 h 1939159"/>
              <a:gd name="connsiteX45" fmla="*/ 3610303 w 4950372"/>
              <a:gd name="connsiteY45" fmla="*/ 1923393 h 1939159"/>
              <a:gd name="connsiteX46" fmla="*/ 3468413 w 4950372"/>
              <a:gd name="connsiteY46" fmla="*/ 1876097 h 1939159"/>
              <a:gd name="connsiteX47" fmla="*/ 3326524 w 4950372"/>
              <a:gd name="connsiteY47" fmla="*/ 1844566 h 1939159"/>
              <a:gd name="connsiteX48" fmla="*/ 3168869 w 4950372"/>
              <a:gd name="connsiteY48" fmla="*/ 1797269 h 1939159"/>
              <a:gd name="connsiteX49" fmla="*/ 3074276 w 4950372"/>
              <a:gd name="connsiteY49" fmla="*/ 1781504 h 1939159"/>
              <a:gd name="connsiteX50" fmla="*/ 2837793 w 4950372"/>
              <a:gd name="connsiteY50" fmla="*/ 1734207 h 1939159"/>
              <a:gd name="connsiteX51" fmla="*/ 2522482 w 4950372"/>
              <a:gd name="connsiteY51" fmla="*/ 1749973 h 1939159"/>
              <a:gd name="connsiteX52" fmla="*/ 2380593 w 4950372"/>
              <a:gd name="connsiteY52" fmla="*/ 1781504 h 1939159"/>
              <a:gd name="connsiteX53" fmla="*/ 2033751 w 4950372"/>
              <a:gd name="connsiteY53" fmla="*/ 1765738 h 1939159"/>
              <a:gd name="connsiteX54" fmla="*/ 1923393 w 4950372"/>
              <a:gd name="connsiteY54" fmla="*/ 1734207 h 1939159"/>
              <a:gd name="connsiteX55" fmla="*/ 1860331 w 4950372"/>
              <a:gd name="connsiteY55" fmla="*/ 1718441 h 1939159"/>
              <a:gd name="connsiteX56" fmla="*/ 1781503 w 4950372"/>
              <a:gd name="connsiteY56" fmla="*/ 1702676 h 1939159"/>
              <a:gd name="connsiteX57" fmla="*/ 1734207 w 4950372"/>
              <a:gd name="connsiteY57" fmla="*/ 1686910 h 1939159"/>
              <a:gd name="connsiteX58" fmla="*/ 1671145 w 4950372"/>
              <a:gd name="connsiteY58" fmla="*/ 1671145 h 1939159"/>
              <a:gd name="connsiteX59" fmla="*/ 1576551 w 4950372"/>
              <a:gd name="connsiteY59" fmla="*/ 1639614 h 1939159"/>
              <a:gd name="connsiteX60" fmla="*/ 1481958 w 4950372"/>
              <a:gd name="connsiteY60" fmla="*/ 1608083 h 1939159"/>
              <a:gd name="connsiteX61" fmla="*/ 1418896 w 4950372"/>
              <a:gd name="connsiteY61" fmla="*/ 1592317 h 1939159"/>
              <a:gd name="connsiteX62" fmla="*/ 1308538 w 4950372"/>
              <a:gd name="connsiteY62" fmla="*/ 1529255 h 1939159"/>
              <a:gd name="connsiteX63" fmla="*/ 1150882 w 4950372"/>
              <a:gd name="connsiteY63" fmla="*/ 1450428 h 1939159"/>
              <a:gd name="connsiteX64" fmla="*/ 1008993 w 4950372"/>
              <a:gd name="connsiteY64" fmla="*/ 1371600 h 1939159"/>
              <a:gd name="connsiteX65" fmla="*/ 914400 w 4950372"/>
              <a:gd name="connsiteY65" fmla="*/ 1308538 h 1939159"/>
              <a:gd name="connsiteX66" fmla="*/ 867103 w 4950372"/>
              <a:gd name="connsiteY66" fmla="*/ 1277007 h 1939159"/>
              <a:gd name="connsiteX67" fmla="*/ 788276 w 4950372"/>
              <a:gd name="connsiteY67" fmla="*/ 1213945 h 1939159"/>
              <a:gd name="connsiteX68" fmla="*/ 709448 w 4950372"/>
              <a:gd name="connsiteY68" fmla="*/ 1166648 h 1939159"/>
              <a:gd name="connsiteX69" fmla="*/ 646386 w 4950372"/>
              <a:gd name="connsiteY69" fmla="*/ 1135117 h 1939159"/>
              <a:gd name="connsiteX70" fmla="*/ 599089 w 4950372"/>
              <a:gd name="connsiteY70" fmla="*/ 1087821 h 1939159"/>
              <a:gd name="connsiteX71" fmla="*/ 488731 w 4950372"/>
              <a:gd name="connsiteY71" fmla="*/ 1008993 h 1939159"/>
              <a:gd name="connsiteX72" fmla="*/ 378372 w 4950372"/>
              <a:gd name="connsiteY72" fmla="*/ 930166 h 1939159"/>
              <a:gd name="connsiteX73" fmla="*/ 331076 w 4950372"/>
              <a:gd name="connsiteY73" fmla="*/ 914400 h 1939159"/>
              <a:gd name="connsiteX74" fmla="*/ 252248 w 4950372"/>
              <a:gd name="connsiteY74" fmla="*/ 851338 h 1939159"/>
              <a:gd name="connsiteX75" fmla="*/ 173420 w 4950372"/>
              <a:gd name="connsiteY75" fmla="*/ 756745 h 1939159"/>
              <a:gd name="connsiteX76" fmla="*/ 126124 w 4950372"/>
              <a:gd name="connsiteY76" fmla="*/ 725214 h 1939159"/>
              <a:gd name="connsiteX77" fmla="*/ 94593 w 4950372"/>
              <a:gd name="connsiteY77" fmla="*/ 677917 h 1939159"/>
              <a:gd name="connsiteX78" fmla="*/ 47296 w 4950372"/>
              <a:gd name="connsiteY78" fmla="*/ 504497 h 1939159"/>
              <a:gd name="connsiteX79" fmla="*/ 31531 w 4950372"/>
              <a:gd name="connsiteY79" fmla="*/ 409904 h 1939159"/>
              <a:gd name="connsiteX80" fmla="*/ 0 w 4950372"/>
              <a:gd name="connsiteY80" fmla="*/ 299545 h 1939159"/>
              <a:gd name="connsiteX81" fmla="*/ 15765 w 4950372"/>
              <a:gd name="connsiteY81" fmla="*/ 173421 h 1939159"/>
              <a:gd name="connsiteX82" fmla="*/ 94593 w 4950372"/>
              <a:gd name="connsiteY82" fmla="*/ 157655 h 1939159"/>
              <a:gd name="connsiteX83" fmla="*/ 394138 w 4950372"/>
              <a:gd name="connsiteY83" fmla="*/ 141890 h 1939159"/>
              <a:gd name="connsiteX84" fmla="*/ 441434 w 4950372"/>
              <a:gd name="connsiteY84" fmla="*/ 126124 h 1939159"/>
              <a:gd name="connsiteX85" fmla="*/ 457200 w 4950372"/>
              <a:gd name="connsiteY85" fmla="*/ 78828 h 1939159"/>
              <a:gd name="connsiteX86" fmla="*/ 472965 w 4950372"/>
              <a:gd name="connsiteY86" fmla="*/ 0 h 1939159"/>
              <a:gd name="connsiteX87" fmla="*/ 504496 w 4950372"/>
              <a:gd name="connsiteY87" fmla="*/ 47297 h 1939159"/>
              <a:gd name="connsiteX88" fmla="*/ 551793 w 4950372"/>
              <a:gd name="connsiteY88" fmla="*/ 63062 h 1939159"/>
              <a:gd name="connsiteX89" fmla="*/ 567558 w 4950372"/>
              <a:gd name="connsiteY89" fmla="*/ 47297 h 1939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4950372" h="1939159">
                <a:moveTo>
                  <a:pt x="567558" y="47297"/>
                </a:moveTo>
                <a:lnTo>
                  <a:pt x="567558" y="47297"/>
                </a:lnTo>
                <a:cubicBezTo>
                  <a:pt x="620110" y="73573"/>
                  <a:pt x="669808" y="106569"/>
                  <a:pt x="725213" y="126124"/>
                </a:cubicBezTo>
                <a:cubicBezTo>
                  <a:pt x="745889" y="133422"/>
                  <a:pt x="973818" y="157250"/>
                  <a:pt x="977462" y="157655"/>
                </a:cubicBezTo>
                <a:cubicBezTo>
                  <a:pt x="998483" y="168165"/>
                  <a:pt x="1018228" y="181754"/>
                  <a:pt x="1040524" y="189186"/>
                </a:cubicBezTo>
                <a:cubicBezTo>
                  <a:pt x="1065945" y="197660"/>
                  <a:pt x="1093193" y="199139"/>
                  <a:pt x="1119351" y="204952"/>
                </a:cubicBezTo>
                <a:cubicBezTo>
                  <a:pt x="1140503" y="209652"/>
                  <a:pt x="1161261" y="216017"/>
                  <a:pt x="1182413" y="220717"/>
                </a:cubicBezTo>
                <a:cubicBezTo>
                  <a:pt x="1296559" y="246083"/>
                  <a:pt x="1224023" y="224077"/>
                  <a:pt x="1308538" y="252248"/>
                </a:cubicBezTo>
                <a:cubicBezTo>
                  <a:pt x="1424152" y="246993"/>
                  <a:pt x="1540015" y="245712"/>
                  <a:pt x="1655379" y="236483"/>
                </a:cubicBezTo>
                <a:cubicBezTo>
                  <a:pt x="1671945" y="235158"/>
                  <a:pt x="1686697" y="225282"/>
                  <a:pt x="1702676" y="220717"/>
                </a:cubicBezTo>
                <a:cubicBezTo>
                  <a:pt x="1723510" y="214764"/>
                  <a:pt x="1745182" y="211804"/>
                  <a:pt x="1765738" y="204952"/>
                </a:cubicBezTo>
                <a:cubicBezTo>
                  <a:pt x="1792586" y="196003"/>
                  <a:pt x="1816990" y="179785"/>
                  <a:pt x="1844565" y="173421"/>
                </a:cubicBezTo>
                <a:cubicBezTo>
                  <a:pt x="1948002" y="149551"/>
                  <a:pt x="2304030" y="142504"/>
                  <a:pt x="2317531" y="141890"/>
                </a:cubicBezTo>
                <a:lnTo>
                  <a:pt x="3515710" y="157655"/>
                </a:lnTo>
                <a:cubicBezTo>
                  <a:pt x="3563841" y="158843"/>
                  <a:pt x="3647615" y="191113"/>
                  <a:pt x="3689131" y="204952"/>
                </a:cubicBezTo>
                <a:cubicBezTo>
                  <a:pt x="3704896" y="210207"/>
                  <a:pt x="3719877" y="219212"/>
                  <a:pt x="3736427" y="220717"/>
                </a:cubicBezTo>
                <a:cubicBezTo>
                  <a:pt x="3946855" y="239847"/>
                  <a:pt x="3852386" y="228274"/>
                  <a:pt x="4020207" y="252248"/>
                </a:cubicBezTo>
                <a:cubicBezTo>
                  <a:pt x="4114800" y="246993"/>
                  <a:pt x="4209317" y="232842"/>
                  <a:pt x="4303986" y="236483"/>
                </a:cubicBezTo>
                <a:cubicBezTo>
                  <a:pt x="4344181" y="238029"/>
                  <a:pt x="4428133" y="267355"/>
                  <a:pt x="4477407" y="283779"/>
                </a:cubicBezTo>
                <a:cubicBezTo>
                  <a:pt x="4498428" y="304800"/>
                  <a:pt x="4517898" y="327494"/>
                  <a:pt x="4540469" y="346841"/>
                </a:cubicBezTo>
                <a:cubicBezTo>
                  <a:pt x="4554855" y="359172"/>
                  <a:pt x="4572347" y="367360"/>
                  <a:pt x="4587765" y="378373"/>
                </a:cubicBezTo>
                <a:cubicBezTo>
                  <a:pt x="4609146" y="393646"/>
                  <a:pt x="4630877" y="408569"/>
                  <a:pt x="4650827" y="425669"/>
                </a:cubicBezTo>
                <a:cubicBezTo>
                  <a:pt x="4831614" y="580628"/>
                  <a:pt x="4583700" y="374307"/>
                  <a:pt x="4729655" y="520262"/>
                </a:cubicBezTo>
                <a:cubicBezTo>
                  <a:pt x="4743053" y="533660"/>
                  <a:pt x="4761186" y="541283"/>
                  <a:pt x="4776951" y="551793"/>
                </a:cubicBezTo>
                <a:cubicBezTo>
                  <a:pt x="4787461" y="572814"/>
                  <a:pt x="4796822" y="594450"/>
                  <a:pt x="4808482" y="614855"/>
                </a:cubicBezTo>
                <a:cubicBezTo>
                  <a:pt x="4817883" y="631306"/>
                  <a:pt x="4832549" y="644736"/>
                  <a:pt x="4840013" y="662152"/>
                </a:cubicBezTo>
                <a:cubicBezTo>
                  <a:pt x="4848548" y="682068"/>
                  <a:pt x="4848927" y="704658"/>
                  <a:pt x="4855779" y="725214"/>
                </a:cubicBezTo>
                <a:cubicBezTo>
                  <a:pt x="4881491" y="802350"/>
                  <a:pt x="4880220" y="793406"/>
                  <a:pt x="4918841" y="851338"/>
                </a:cubicBezTo>
                <a:cubicBezTo>
                  <a:pt x="4924096" y="872359"/>
                  <a:pt x="4928654" y="893566"/>
                  <a:pt x="4934607" y="914400"/>
                </a:cubicBezTo>
                <a:cubicBezTo>
                  <a:pt x="4939172" y="930379"/>
                  <a:pt x="4950372" y="945079"/>
                  <a:pt x="4950372" y="961697"/>
                </a:cubicBezTo>
                <a:cubicBezTo>
                  <a:pt x="4950372" y="1019742"/>
                  <a:pt x="4942816" y="1077655"/>
                  <a:pt x="4934607" y="1135117"/>
                </a:cubicBezTo>
                <a:cubicBezTo>
                  <a:pt x="4932257" y="1151568"/>
                  <a:pt x="4928812" y="1169119"/>
                  <a:pt x="4918841" y="1182414"/>
                </a:cubicBezTo>
                <a:cubicBezTo>
                  <a:pt x="4894189" y="1215283"/>
                  <a:pt x="4836475" y="1270894"/>
                  <a:pt x="4792717" y="1292773"/>
                </a:cubicBezTo>
                <a:cubicBezTo>
                  <a:pt x="4777853" y="1300205"/>
                  <a:pt x="4760695" y="1301992"/>
                  <a:pt x="4745420" y="1308538"/>
                </a:cubicBezTo>
                <a:cubicBezTo>
                  <a:pt x="4723818" y="1317796"/>
                  <a:pt x="4703960" y="1330811"/>
                  <a:pt x="4682358" y="1340069"/>
                </a:cubicBezTo>
                <a:cubicBezTo>
                  <a:pt x="4667084" y="1346615"/>
                  <a:pt x="4649926" y="1348403"/>
                  <a:pt x="4635062" y="1355835"/>
                </a:cubicBezTo>
                <a:cubicBezTo>
                  <a:pt x="4526192" y="1410271"/>
                  <a:pt x="4655942" y="1370322"/>
                  <a:pt x="4524703" y="1403131"/>
                </a:cubicBezTo>
                <a:cubicBezTo>
                  <a:pt x="4503682" y="1418897"/>
                  <a:pt x="4483023" y="1435155"/>
                  <a:pt x="4461641" y="1450428"/>
                </a:cubicBezTo>
                <a:cubicBezTo>
                  <a:pt x="4417106" y="1482239"/>
                  <a:pt x="4361692" y="1508437"/>
                  <a:pt x="4335517" y="1560786"/>
                </a:cubicBezTo>
                <a:cubicBezTo>
                  <a:pt x="4310635" y="1610550"/>
                  <a:pt x="4278974" y="1680389"/>
                  <a:pt x="4240924" y="1718441"/>
                </a:cubicBezTo>
                <a:cubicBezTo>
                  <a:pt x="4230414" y="1728952"/>
                  <a:pt x="4218678" y="1738366"/>
                  <a:pt x="4209393" y="1749973"/>
                </a:cubicBezTo>
                <a:cubicBezTo>
                  <a:pt x="4197557" y="1764769"/>
                  <a:pt x="4192122" y="1784792"/>
                  <a:pt x="4177862" y="1797269"/>
                </a:cubicBezTo>
                <a:cubicBezTo>
                  <a:pt x="4079541" y="1883299"/>
                  <a:pt x="4114791" y="1842317"/>
                  <a:pt x="4035972" y="1876097"/>
                </a:cubicBezTo>
                <a:cubicBezTo>
                  <a:pt x="4014370" y="1885355"/>
                  <a:pt x="3995508" y="1901172"/>
                  <a:pt x="3972910" y="1907628"/>
                </a:cubicBezTo>
                <a:cubicBezTo>
                  <a:pt x="3921380" y="1922351"/>
                  <a:pt x="3815255" y="1939159"/>
                  <a:pt x="3815255" y="1939159"/>
                </a:cubicBezTo>
                <a:cubicBezTo>
                  <a:pt x="3746938" y="1933904"/>
                  <a:pt x="3678353" y="1931399"/>
                  <a:pt x="3610303" y="1923393"/>
                </a:cubicBezTo>
                <a:cubicBezTo>
                  <a:pt x="3558977" y="1917355"/>
                  <a:pt x="3516171" y="1894007"/>
                  <a:pt x="3468413" y="1876097"/>
                </a:cubicBezTo>
                <a:cubicBezTo>
                  <a:pt x="3406311" y="1852809"/>
                  <a:pt x="3407656" y="1858088"/>
                  <a:pt x="3326524" y="1844566"/>
                </a:cubicBezTo>
                <a:cubicBezTo>
                  <a:pt x="3266206" y="1824460"/>
                  <a:pt x="3228430" y="1809181"/>
                  <a:pt x="3168869" y="1797269"/>
                </a:cubicBezTo>
                <a:cubicBezTo>
                  <a:pt x="3137524" y="1791000"/>
                  <a:pt x="3105807" y="1786759"/>
                  <a:pt x="3074276" y="1781504"/>
                </a:cubicBezTo>
                <a:cubicBezTo>
                  <a:pt x="2934537" y="1734925"/>
                  <a:pt x="3012716" y="1753644"/>
                  <a:pt x="2837793" y="1734207"/>
                </a:cubicBezTo>
                <a:cubicBezTo>
                  <a:pt x="2732689" y="1739462"/>
                  <a:pt x="2627382" y="1741581"/>
                  <a:pt x="2522482" y="1749973"/>
                </a:cubicBezTo>
                <a:cubicBezTo>
                  <a:pt x="2493042" y="1752328"/>
                  <a:pt x="2412535" y="1773518"/>
                  <a:pt x="2380593" y="1781504"/>
                </a:cubicBezTo>
                <a:cubicBezTo>
                  <a:pt x="2264979" y="1776249"/>
                  <a:pt x="2149143" y="1774614"/>
                  <a:pt x="2033751" y="1765738"/>
                </a:cubicBezTo>
                <a:cubicBezTo>
                  <a:pt x="2000023" y="1763144"/>
                  <a:pt x="1956382" y="1743633"/>
                  <a:pt x="1923393" y="1734207"/>
                </a:cubicBezTo>
                <a:cubicBezTo>
                  <a:pt x="1902559" y="1728254"/>
                  <a:pt x="1881483" y="1723141"/>
                  <a:pt x="1860331" y="1718441"/>
                </a:cubicBezTo>
                <a:cubicBezTo>
                  <a:pt x="1834173" y="1712628"/>
                  <a:pt x="1807499" y="1709175"/>
                  <a:pt x="1781503" y="1702676"/>
                </a:cubicBezTo>
                <a:cubicBezTo>
                  <a:pt x="1765381" y="1698645"/>
                  <a:pt x="1750186" y="1691475"/>
                  <a:pt x="1734207" y="1686910"/>
                </a:cubicBezTo>
                <a:cubicBezTo>
                  <a:pt x="1713373" y="1680957"/>
                  <a:pt x="1691899" y="1677371"/>
                  <a:pt x="1671145" y="1671145"/>
                </a:cubicBezTo>
                <a:cubicBezTo>
                  <a:pt x="1639310" y="1661595"/>
                  <a:pt x="1608082" y="1650124"/>
                  <a:pt x="1576551" y="1639614"/>
                </a:cubicBezTo>
                <a:cubicBezTo>
                  <a:pt x="1545020" y="1629104"/>
                  <a:pt x="1514202" y="1616144"/>
                  <a:pt x="1481958" y="1608083"/>
                </a:cubicBezTo>
                <a:lnTo>
                  <a:pt x="1418896" y="1592317"/>
                </a:lnTo>
                <a:cubicBezTo>
                  <a:pt x="1255298" y="1483251"/>
                  <a:pt x="1508549" y="1649261"/>
                  <a:pt x="1308538" y="1529255"/>
                </a:cubicBezTo>
                <a:cubicBezTo>
                  <a:pt x="1174465" y="1448811"/>
                  <a:pt x="1262974" y="1478450"/>
                  <a:pt x="1150882" y="1450428"/>
                </a:cubicBezTo>
                <a:cubicBezTo>
                  <a:pt x="1014309" y="1359378"/>
                  <a:pt x="1232064" y="1501725"/>
                  <a:pt x="1008993" y="1371600"/>
                </a:cubicBezTo>
                <a:cubicBezTo>
                  <a:pt x="976260" y="1352505"/>
                  <a:pt x="945931" y="1329559"/>
                  <a:pt x="914400" y="1308538"/>
                </a:cubicBezTo>
                <a:cubicBezTo>
                  <a:pt x="898634" y="1298028"/>
                  <a:pt x="881899" y="1288844"/>
                  <a:pt x="867103" y="1277007"/>
                </a:cubicBezTo>
                <a:cubicBezTo>
                  <a:pt x="840827" y="1255986"/>
                  <a:pt x="815843" y="1233242"/>
                  <a:pt x="788276" y="1213945"/>
                </a:cubicBezTo>
                <a:cubicBezTo>
                  <a:pt x="763172" y="1196372"/>
                  <a:pt x="736235" y="1181530"/>
                  <a:pt x="709448" y="1166648"/>
                </a:cubicBezTo>
                <a:cubicBezTo>
                  <a:pt x="688904" y="1155234"/>
                  <a:pt x="665510" y="1148777"/>
                  <a:pt x="646386" y="1135117"/>
                </a:cubicBezTo>
                <a:cubicBezTo>
                  <a:pt x="628243" y="1122158"/>
                  <a:pt x="616017" y="1102331"/>
                  <a:pt x="599089" y="1087821"/>
                </a:cubicBezTo>
                <a:cubicBezTo>
                  <a:pt x="547565" y="1043657"/>
                  <a:pt x="538640" y="1044642"/>
                  <a:pt x="488731" y="1008993"/>
                </a:cubicBezTo>
                <a:cubicBezTo>
                  <a:pt x="472066" y="997090"/>
                  <a:pt x="403143" y="942552"/>
                  <a:pt x="378372" y="930166"/>
                </a:cubicBezTo>
                <a:cubicBezTo>
                  <a:pt x="363508" y="922734"/>
                  <a:pt x="346841" y="919655"/>
                  <a:pt x="331076" y="914400"/>
                </a:cubicBezTo>
                <a:cubicBezTo>
                  <a:pt x="260558" y="808624"/>
                  <a:pt x="343630" y="912259"/>
                  <a:pt x="252248" y="851338"/>
                </a:cubicBezTo>
                <a:cubicBezTo>
                  <a:pt x="174765" y="799682"/>
                  <a:pt x="231585" y="814910"/>
                  <a:pt x="173420" y="756745"/>
                </a:cubicBezTo>
                <a:cubicBezTo>
                  <a:pt x="160022" y="743347"/>
                  <a:pt x="141889" y="735724"/>
                  <a:pt x="126124" y="725214"/>
                </a:cubicBezTo>
                <a:cubicBezTo>
                  <a:pt x="115614" y="709448"/>
                  <a:pt x="102288" y="695232"/>
                  <a:pt x="94593" y="677917"/>
                </a:cubicBezTo>
                <a:cubicBezTo>
                  <a:pt x="68074" y="618249"/>
                  <a:pt x="58708" y="567263"/>
                  <a:pt x="47296" y="504497"/>
                </a:cubicBezTo>
                <a:cubicBezTo>
                  <a:pt x="41578" y="473047"/>
                  <a:pt x="37800" y="441249"/>
                  <a:pt x="31531" y="409904"/>
                </a:cubicBezTo>
                <a:cubicBezTo>
                  <a:pt x="21634" y="360418"/>
                  <a:pt x="15025" y="344620"/>
                  <a:pt x="0" y="299545"/>
                </a:cubicBezTo>
                <a:cubicBezTo>
                  <a:pt x="5255" y="257504"/>
                  <a:pt x="-7737" y="208674"/>
                  <a:pt x="15765" y="173421"/>
                </a:cubicBezTo>
                <a:cubicBezTo>
                  <a:pt x="30629" y="151125"/>
                  <a:pt x="67889" y="159880"/>
                  <a:pt x="94593" y="157655"/>
                </a:cubicBezTo>
                <a:cubicBezTo>
                  <a:pt x="194234" y="149352"/>
                  <a:pt x="294290" y="147145"/>
                  <a:pt x="394138" y="141890"/>
                </a:cubicBezTo>
                <a:cubicBezTo>
                  <a:pt x="409903" y="136635"/>
                  <a:pt x="429683" y="137875"/>
                  <a:pt x="441434" y="126124"/>
                </a:cubicBezTo>
                <a:cubicBezTo>
                  <a:pt x="453185" y="114373"/>
                  <a:pt x="453169" y="94950"/>
                  <a:pt x="457200" y="78828"/>
                </a:cubicBezTo>
                <a:cubicBezTo>
                  <a:pt x="463699" y="52832"/>
                  <a:pt x="467710" y="26276"/>
                  <a:pt x="472965" y="0"/>
                </a:cubicBezTo>
                <a:cubicBezTo>
                  <a:pt x="483475" y="15766"/>
                  <a:pt x="489700" y="35460"/>
                  <a:pt x="504496" y="47297"/>
                </a:cubicBezTo>
                <a:cubicBezTo>
                  <a:pt x="517473" y="57678"/>
                  <a:pt x="536929" y="55630"/>
                  <a:pt x="551793" y="63062"/>
                </a:cubicBezTo>
                <a:cubicBezTo>
                  <a:pt x="558440" y="66386"/>
                  <a:pt x="564931" y="49924"/>
                  <a:pt x="567558" y="47297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8" name="Straight Connector 7"/>
          <p:cNvCxnSpPr>
            <a:stCxn id="6" idx="79"/>
            <a:endCxn id="6" idx="21"/>
          </p:cNvCxnSpPr>
          <p:nvPr/>
        </p:nvCxnSpPr>
        <p:spPr>
          <a:xfrm>
            <a:off x="1147147" y="4352728"/>
            <a:ext cx="4619296" cy="2041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6" idx="77"/>
            <a:endCxn id="6" idx="26"/>
          </p:cNvCxnSpPr>
          <p:nvPr/>
        </p:nvCxnSpPr>
        <p:spPr>
          <a:xfrm>
            <a:off x="1210209" y="4699849"/>
            <a:ext cx="4761186" cy="6125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6" idx="72"/>
            <a:endCxn id="6" idx="29"/>
          </p:cNvCxnSpPr>
          <p:nvPr/>
        </p:nvCxnSpPr>
        <p:spPr>
          <a:xfrm>
            <a:off x="1493988" y="5026553"/>
            <a:ext cx="4572000" cy="4083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6" idx="67"/>
            <a:endCxn id="6" idx="32"/>
          </p:cNvCxnSpPr>
          <p:nvPr/>
        </p:nvCxnSpPr>
        <p:spPr>
          <a:xfrm>
            <a:off x="1903892" y="5394094"/>
            <a:ext cx="4004441" cy="102096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6" idx="62"/>
            <a:endCxn id="6" idx="38"/>
          </p:cNvCxnSpPr>
          <p:nvPr/>
        </p:nvCxnSpPr>
        <p:spPr>
          <a:xfrm>
            <a:off x="2424154" y="5802473"/>
            <a:ext cx="3026979" cy="4083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6" idx="2"/>
          </p:cNvCxnSpPr>
          <p:nvPr/>
        </p:nvCxnSpPr>
        <p:spPr>
          <a:xfrm>
            <a:off x="1840829" y="3985186"/>
            <a:ext cx="43563" cy="140148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6" idx="5"/>
            <a:endCxn id="6" idx="63"/>
          </p:cNvCxnSpPr>
          <p:nvPr/>
        </p:nvCxnSpPr>
        <p:spPr>
          <a:xfrm>
            <a:off x="2234967" y="4087281"/>
            <a:ext cx="31531" cy="161309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6" idx="83"/>
            <a:endCxn id="6" idx="72"/>
          </p:cNvCxnSpPr>
          <p:nvPr/>
        </p:nvCxnSpPr>
        <p:spPr>
          <a:xfrm flipH="1">
            <a:off x="1493988" y="4005605"/>
            <a:ext cx="15766" cy="102094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2559042" y="4149080"/>
            <a:ext cx="34500" cy="1763532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2937816" y="4013649"/>
            <a:ext cx="15766" cy="200105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6" idx="12"/>
          </p:cNvCxnSpPr>
          <p:nvPr/>
        </p:nvCxnSpPr>
        <p:spPr>
          <a:xfrm flipH="1">
            <a:off x="3385409" y="4005605"/>
            <a:ext cx="47738" cy="2105319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3695203" y="4013649"/>
            <a:ext cx="23629" cy="200105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4017936" y="4013649"/>
            <a:ext cx="15766" cy="2064481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4377976" y="4013649"/>
            <a:ext cx="15766" cy="2127904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" idx="14"/>
          </p:cNvCxnSpPr>
          <p:nvPr/>
        </p:nvCxnSpPr>
        <p:spPr>
          <a:xfrm>
            <a:off x="4804747" y="4087281"/>
            <a:ext cx="10191" cy="2182825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>
            <a:endCxn id="6" idx="42"/>
          </p:cNvCxnSpPr>
          <p:nvPr/>
        </p:nvCxnSpPr>
        <p:spPr>
          <a:xfrm flipH="1">
            <a:off x="5151588" y="4181874"/>
            <a:ext cx="41282" cy="2069817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>
            <a:endCxn id="6" idx="36"/>
          </p:cNvCxnSpPr>
          <p:nvPr/>
        </p:nvCxnSpPr>
        <p:spPr>
          <a:xfrm>
            <a:off x="5578426" y="4181874"/>
            <a:ext cx="61893" cy="145724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Oval 94"/>
          <p:cNvSpPr/>
          <p:nvPr/>
        </p:nvSpPr>
        <p:spPr>
          <a:xfrm>
            <a:off x="3026483" y="4821493"/>
            <a:ext cx="122312" cy="122315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6" name="Oval 95"/>
          <p:cNvSpPr/>
          <p:nvPr/>
        </p:nvSpPr>
        <p:spPr>
          <a:xfrm>
            <a:off x="1585430" y="4458813"/>
            <a:ext cx="122312" cy="12231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7" name="Oval 96"/>
          <p:cNvSpPr/>
          <p:nvPr/>
        </p:nvSpPr>
        <p:spPr>
          <a:xfrm>
            <a:off x="3828497" y="5606328"/>
            <a:ext cx="122312" cy="122315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8" name="Oval 97"/>
          <p:cNvSpPr/>
          <p:nvPr/>
        </p:nvSpPr>
        <p:spPr>
          <a:xfrm>
            <a:off x="1585430" y="4799877"/>
            <a:ext cx="122312" cy="122315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9" name="Oval 98"/>
          <p:cNvSpPr/>
          <p:nvPr/>
        </p:nvSpPr>
        <p:spPr>
          <a:xfrm>
            <a:off x="3124998" y="4460990"/>
            <a:ext cx="122312" cy="12231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0" name="Oval 99"/>
          <p:cNvSpPr/>
          <p:nvPr/>
        </p:nvSpPr>
        <p:spPr>
          <a:xfrm>
            <a:off x="4105710" y="4481896"/>
            <a:ext cx="122312" cy="122315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1" name="Oval 100"/>
          <p:cNvSpPr/>
          <p:nvPr/>
        </p:nvSpPr>
        <p:spPr>
          <a:xfrm>
            <a:off x="4886946" y="5613510"/>
            <a:ext cx="122312" cy="12231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2" name="Oval 101"/>
          <p:cNvSpPr/>
          <p:nvPr/>
        </p:nvSpPr>
        <p:spPr>
          <a:xfrm>
            <a:off x="5262708" y="4422127"/>
            <a:ext cx="122312" cy="12231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3" name="Oval 102"/>
          <p:cNvSpPr/>
          <p:nvPr/>
        </p:nvSpPr>
        <p:spPr>
          <a:xfrm>
            <a:off x="3529646" y="5526542"/>
            <a:ext cx="122312" cy="122315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4" name="Oval 103"/>
          <p:cNvSpPr/>
          <p:nvPr/>
        </p:nvSpPr>
        <p:spPr>
          <a:xfrm>
            <a:off x="3854155" y="5851454"/>
            <a:ext cx="122312" cy="122315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5" name="Oval 104"/>
          <p:cNvSpPr/>
          <p:nvPr/>
        </p:nvSpPr>
        <p:spPr>
          <a:xfrm>
            <a:off x="5216502" y="4848915"/>
            <a:ext cx="122312" cy="12231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6" name="Oval 105"/>
          <p:cNvSpPr/>
          <p:nvPr/>
        </p:nvSpPr>
        <p:spPr>
          <a:xfrm>
            <a:off x="2362998" y="4361384"/>
            <a:ext cx="122312" cy="122315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4" name="Oval 113"/>
          <p:cNvSpPr/>
          <p:nvPr/>
        </p:nvSpPr>
        <p:spPr>
          <a:xfrm>
            <a:off x="2346440" y="5179212"/>
            <a:ext cx="122312" cy="122315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5" name="Oval 114"/>
          <p:cNvSpPr/>
          <p:nvPr/>
        </p:nvSpPr>
        <p:spPr>
          <a:xfrm>
            <a:off x="1249364" y="4168072"/>
            <a:ext cx="122312" cy="122315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6" name="Oval 115"/>
          <p:cNvSpPr/>
          <p:nvPr/>
        </p:nvSpPr>
        <p:spPr>
          <a:xfrm>
            <a:off x="1249364" y="4422541"/>
            <a:ext cx="122312" cy="12231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7" name="Oval 116"/>
          <p:cNvSpPr/>
          <p:nvPr/>
        </p:nvSpPr>
        <p:spPr>
          <a:xfrm>
            <a:off x="1604575" y="4136853"/>
            <a:ext cx="122312" cy="122315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8" name="Oval 117"/>
          <p:cNvSpPr/>
          <p:nvPr/>
        </p:nvSpPr>
        <p:spPr>
          <a:xfrm>
            <a:off x="4537758" y="4804370"/>
            <a:ext cx="122312" cy="12231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9" name="Oval 118"/>
          <p:cNvSpPr/>
          <p:nvPr/>
        </p:nvSpPr>
        <p:spPr>
          <a:xfrm>
            <a:off x="5761894" y="4869160"/>
            <a:ext cx="122312" cy="122315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0" name="Oval 119"/>
          <p:cNvSpPr/>
          <p:nvPr/>
        </p:nvSpPr>
        <p:spPr>
          <a:xfrm>
            <a:off x="6177880" y="4047786"/>
            <a:ext cx="266328" cy="223609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2" name="Oval 121"/>
          <p:cNvSpPr/>
          <p:nvPr/>
        </p:nvSpPr>
        <p:spPr>
          <a:xfrm>
            <a:off x="6177880" y="4429527"/>
            <a:ext cx="266328" cy="22360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3" name="TextBox 122"/>
          <p:cNvSpPr txBox="1"/>
          <p:nvPr/>
        </p:nvSpPr>
        <p:spPr>
          <a:xfrm>
            <a:off x="6444208" y="3964994"/>
            <a:ext cx="2415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 smtClean="0"/>
              <a:t>Ocupado y detectado</a:t>
            </a:r>
            <a:endParaRPr lang="es-ES" sz="2000" dirty="0"/>
          </a:p>
        </p:txBody>
      </p:sp>
      <p:sp>
        <p:nvSpPr>
          <p:cNvPr id="124" name="TextBox 123"/>
          <p:cNvSpPr txBox="1"/>
          <p:nvPr/>
        </p:nvSpPr>
        <p:spPr>
          <a:xfrm>
            <a:off x="6438286" y="4325034"/>
            <a:ext cx="27422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 smtClean="0"/>
              <a:t>Ocupado y no detectado</a:t>
            </a: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2403861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OCUPACIÓN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43608" y="764704"/>
            <a:ext cx="8064896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  <a:defRPr/>
            </a:pPr>
            <a:endParaRPr lang="es-ES" sz="1600" dirty="0">
              <a:solidFill>
                <a:srgbClr val="636382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n-US" sz="2800" b="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Proporción</a:t>
            </a:r>
            <a:r>
              <a:rPr lang="en-US" sz="2800" b="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de </a:t>
            </a:r>
            <a:r>
              <a:rPr lang="en-US" sz="2800" b="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área</a:t>
            </a:r>
            <a:r>
              <a:rPr lang="en-US" sz="2800" b="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800" b="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ocupada</a:t>
            </a:r>
            <a:r>
              <a:rPr lang="en-US" sz="2800" b="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</a:t>
            </a:r>
            <a:r>
              <a:rPr lang="en-US" sz="2800" b="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hecho</a:t>
            </a:r>
            <a:r>
              <a:rPr lang="en-US" sz="2800" b="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800" b="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concreto</a:t>
            </a:r>
            <a:r>
              <a:rPr lang="en-US" sz="2800" b="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 vs. </a:t>
            </a:r>
            <a:r>
              <a:rPr lang="en-US" sz="2800" b="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probabilidad</a:t>
            </a:r>
            <a:r>
              <a:rPr lang="en-US" sz="2800" b="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de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ocupación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expectativa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 priori)</a:t>
            </a:r>
            <a:endParaRPr lang="en-US" sz="2800" b="1" dirty="0" smtClean="0">
              <a:solidFill>
                <a:srgbClr val="636382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1115616" y="3821834"/>
            <a:ext cx="4950372" cy="2511533"/>
          </a:xfrm>
          <a:custGeom>
            <a:avLst/>
            <a:gdLst>
              <a:gd name="connsiteX0" fmla="*/ 567558 w 4950372"/>
              <a:gd name="connsiteY0" fmla="*/ 47297 h 1939159"/>
              <a:gd name="connsiteX1" fmla="*/ 567558 w 4950372"/>
              <a:gd name="connsiteY1" fmla="*/ 47297 h 1939159"/>
              <a:gd name="connsiteX2" fmla="*/ 725213 w 4950372"/>
              <a:gd name="connsiteY2" fmla="*/ 126124 h 1939159"/>
              <a:gd name="connsiteX3" fmla="*/ 977462 w 4950372"/>
              <a:gd name="connsiteY3" fmla="*/ 157655 h 1939159"/>
              <a:gd name="connsiteX4" fmla="*/ 1040524 w 4950372"/>
              <a:gd name="connsiteY4" fmla="*/ 189186 h 1939159"/>
              <a:gd name="connsiteX5" fmla="*/ 1119351 w 4950372"/>
              <a:gd name="connsiteY5" fmla="*/ 204952 h 1939159"/>
              <a:gd name="connsiteX6" fmla="*/ 1182413 w 4950372"/>
              <a:gd name="connsiteY6" fmla="*/ 220717 h 1939159"/>
              <a:gd name="connsiteX7" fmla="*/ 1308538 w 4950372"/>
              <a:gd name="connsiteY7" fmla="*/ 252248 h 1939159"/>
              <a:gd name="connsiteX8" fmla="*/ 1655379 w 4950372"/>
              <a:gd name="connsiteY8" fmla="*/ 236483 h 1939159"/>
              <a:gd name="connsiteX9" fmla="*/ 1702676 w 4950372"/>
              <a:gd name="connsiteY9" fmla="*/ 220717 h 1939159"/>
              <a:gd name="connsiteX10" fmla="*/ 1765738 w 4950372"/>
              <a:gd name="connsiteY10" fmla="*/ 204952 h 1939159"/>
              <a:gd name="connsiteX11" fmla="*/ 1844565 w 4950372"/>
              <a:gd name="connsiteY11" fmla="*/ 173421 h 1939159"/>
              <a:gd name="connsiteX12" fmla="*/ 2317531 w 4950372"/>
              <a:gd name="connsiteY12" fmla="*/ 141890 h 1939159"/>
              <a:gd name="connsiteX13" fmla="*/ 3515710 w 4950372"/>
              <a:gd name="connsiteY13" fmla="*/ 157655 h 1939159"/>
              <a:gd name="connsiteX14" fmla="*/ 3689131 w 4950372"/>
              <a:gd name="connsiteY14" fmla="*/ 204952 h 1939159"/>
              <a:gd name="connsiteX15" fmla="*/ 3736427 w 4950372"/>
              <a:gd name="connsiteY15" fmla="*/ 220717 h 1939159"/>
              <a:gd name="connsiteX16" fmla="*/ 4020207 w 4950372"/>
              <a:gd name="connsiteY16" fmla="*/ 252248 h 1939159"/>
              <a:gd name="connsiteX17" fmla="*/ 4303986 w 4950372"/>
              <a:gd name="connsiteY17" fmla="*/ 236483 h 1939159"/>
              <a:gd name="connsiteX18" fmla="*/ 4477407 w 4950372"/>
              <a:gd name="connsiteY18" fmla="*/ 283779 h 1939159"/>
              <a:gd name="connsiteX19" fmla="*/ 4540469 w 4950372"/>
              <a:gd name="connsiteY19" fmla="*/ 346841 h 1939159"/>
              <a:gd name="connsiteX20" fmla="*/ 4587765 w 4950372"/>
              <a:gd name="connsiteY20" fmla="*/ 378373 h 1939159"/>
              <a:gd name="connsiteX21" fmla="*/ 4650827 w 4950372"/>
              <a:gd name="connsiteY21" fmla="*/ 425669 h 1939159"/>
              <a:gd name="connsiteX22" fmla="*/ 4729655 w 4950372"/>
              <a:gd name="connsiteY22" fmla="*/ 520262 h 1939159"/>
              <a:gd name="connsiteX23" fmla="*/ 4776951 w 4950372"/>
              <a:gd name="connsiteY23" fmla="*/ 551793 h 1939159"/>
              <a:gd name="connsiteX24" fmla="*/ 4808482 w 4950372"/>
              <a:gd name="connsiteY24" fmla="*/ 614855 h 1939159"/>
              <a:gd name="connsiteX25" fmla="*/ 4840013 w 4950372"/>
              <a:gd name="connsiteY25" fmla="*/ 662152 h 1939159"/>
              <a:gd name="connsiteX26" fmla="*/ 4855779 w 4950372"/>
              <a:gd name="connsiteY26" fmla="*/ 725214 h 1939159"/>
              <a:gd name="connsiteX27" fmla="*/ 4918841 w 4950372"/>
              <a:gd name="connsiteY27" fmla="*/ 851338 h 1939159"/>
              <a:gd name="connsiteX28" fmla="*/ 4934607 w 4950372"/>
              <a:gd name="connsiteY28" fmla="*/ 914400 h 1939159"/>
              <a:gd name="connsiteX29" fmla="*/ 4950372 w 4950372"/>
              <a:gd name="connsiteY29" fmla="*/ 961697 h 1939159"/>
              <a:gd name="connsiteX30" fmla="*/ 4934607 w 4950372"/>
              <a:gd name="connsiteY30" fmla="*/ 1135117 h 1939159"/>
              <a:gd name="connsiteX31" fmla="*/ 4918841 w 4950372"/>
              <a:gd name="connsiteY31" fmla="*/ 1182414 h 1939159"/>
              <a:gd name="connsiteX32" fmla="*/ 4792717 w 4950372"/>
              <a:gd name="connsiteY32" fmla="*/ 1292773 h 1939159"/>
              <a:gd name="connsiteX33" fmla="*/ 4745420 w 4950372"/>
              <a:gd name="connsiteY33" fmla="*/ 1308538 h 1939159"/>
              <a:gd name="connsiteX34" fmla="*/ 4682358 w 4950372"/>
              <a:gd name="connsiteY34" fmla="*/ 1340069 h 1939159"/>
              <a:gd name="connsiteX35" fmla="*/ 4635062 w 4950372"/>
              <a:gd name="connsiteY35" fmla="*/ 1355835 h 1939159"/>
              <a:gd name="connsiteX36" fmla="*/ 4524703 w 4950372"/>
              <a:gd name="connsiteY36" fmla="*/ 1403131 h 1939159"/>
              <a:gd name="connsiteX37" fmla="*/ 4461641 w 4950372"/>
              <a:gd name="connsiteY37" fmla="*/ 1450428 h 1939159"/>
              <a:gd name="connsiteX38" fmla="*/ 4335517 w 4950372"/>
              <a:gd name="connsiteY38" fmla="*/ 1560786 h 1939159"/>
              <a:gd name="connsiteX39" fmla="*/ 4240924 w 4950372"/>
              <a:gd name="connsiteY39" fmla="*/ 1718441 h 1939159"/>
              <a:gd name="connsiteX40" fmla="*/ 4209393 w 4950372"/>
              <a:gd name="connsiteY40" fmla="*/ 1749973 h 1939159"/>
              <a:gd name="connsiteX41" fmla="*/ 4177862 w 4950372"/>
              <a:gd name="connsiteY41" fmla="*/ 1797269 h 1939159"/>
              <a:gd name="connsiteX42" fmla="*/ 4035972 w 4950372"/>
              <a:gd name="connsiteY42" fmla="*/ 1876097 h 1939159"/>
              <a:gd name="connsiteX43" fmla="*/ 3972910 w 4950372"/>
              <a:gd name="connsiteY43" fmla="*/ 1907628 h 1939159"/>
              <a:gd name="connsiteX44" fmla="*/ 3815255 w 4950372"/>
              <a:gd name="connsiteY44" fmla="*/ 1939159 h 1939159"/>
              <a:gd name="connsiteX45" fmla="*/ 3610303 w 4950372"/>
              <a:gd name="connsiteY45" fmla="*/ 1923393 h 1939159"/>
              <a:gd name="connsiteX46" fmla="*/ 3468413 w 4950372"/>
              <a:gd name="connsiteY46" fmla="*/ 1876097 h 1939159"/>
              <a:gd name="connsiteX47" fmla="*/ 3326524 w 4950372"/>
              <a:gd name="connsiteY47" fmla="*/ 1844566 h 1939159"/>
              <a:gd name="connsiteX48" fmla="*/ 3168869 w 4950372"/>
              <a:gd name="connsiteY48" fmla="*/ 1797269 h 1939159"/>
              <a:gd name="connsiteX49" fmla="*/ 3074276 w 4950372"/>
              <a:gd name="connsiteY49" fmla="*/ 1781504 h 1939159"/>
              <a:gd name="connsiteX50" fmla="*/ 2837793 w 4950372"/>
              <a:gd name="connsiteY50" fmla="*/ 1734207 h 1939159"/>
              <a:gd name="connsiteX51" fmla="*/ 2522482 w 4950372"/>
              <a:gd name="connsiteY51" fmla="*/ 1749973 h 1939159"/>
              <a:gd name="connsiteX52" fmla="*/ 2380593 w 4950372"/>
              <a:gd name="connsiteY52" fmla="*/ 1781504 h 1939159"/>
              <a:gd name="connsiteX53" fmla="*/ 2033751 w 4950372"/>
              <a:gd name="connsiteY53" fmla="*/ 1765738 h 1939159"/>
              <a:gd name="connsiteX54" fmla="*/ 1923393 w 4950372"/>
              <a:gd name="connsiteY54" fmla="*/ 1734207 h 1939159"/>
              <a:gd name="connsiteX55" fmla="*/ 1860331 w 4950372"/>
              <a:gd name="connsiteY55" fmla="*/ 1718441 h 1939159"/>
              <a:gd name="connsiteX56" fmla="*/ 1781503 w 4950372"/>
              <a:gd name="connsiteY56" fmla="*/ 1702676 h 1939159"/>
              <a:gd name="connsiteX57" fmla="*/ 1734207 w 4950372"/>
              <a:gd name="connsiteY57" fmla="*/ 1686910 h 1939159"/>
              <a:gd name="connsiteX58" fmla="*/ 1671145 w 4950372"/>
              <a:gd name="connsiteY58" fmla="*/ 1671145 h 1939159"/>
              <a:gd name="connsiteX59" fmla="*/ 1576551 w 4950372"/>
              <a:gd name="connsiteY59" fmla="*/ 1639614 h 1939159"/>
              <a:gd name="connsiteX60" fmla="*/ 1481958 w 4950372"/>
              <a:gd name="connsiteY60" fmla="*/ 1608083 h 1939159"/>
              <a:gd name="connsiteX61" fmla="*/ 1418896 w 4950372"/>
              <a:gd name="connsiteY61" fmla="*/ 1592317 h 1939159"/>
              <a:gd name="connsiteX62" fmla="*/ 1308538 w 4950372"/>
              <a:gd name="connsiteY62" fmla="*/ 1529255 h 1939159"/>
              <a:gd name="connsiteX63" fmla="*/ 1150882 w 4950372"/>
              <a:gd name="connsiteY63" fmla="*/ 1450428 h 1939159"/>
              <a:gd name="connsiteX64" fmla="*/ 1008993 w 4950372"/>
              <a:gd name="connsiteY64" fmla="*/ 1371600 h 1939159"/>
              <a:gd name="connsiteX65" fmla="*/ 914400 w 4950372"/>
              <a:gd name="connsiteY65" fmla="*/ 1308538 h 1939159"/>
              <a:gd name="connsiteX66" fmla="*/ 867103 w 4950372"/>
              <a:gd name="connsiteY66" fmla="*/ 1277007 h 1939159"/>
              <a:gd name="connsiteX67" fmla="*/ 788276 w 4950372"/>
              <a:gd name="connsiteY67" fmla="*/ 1213945 h 1939159"/>
              <a:gd name="connsiteX68" fmla="*/ 709448 w 4950372"/>
              <a:gd name="connsiteY68" fmla="*/ 1166648 h 1939159"/>
              <a:gd name="connsiteX69" fmla="*/ 646386 w 4950372"/>
              <a:gd name="connsiteY69" fmla="*/ 1135117 h 1939159"/>
              <a:gd name="connsiteX70" fmla="*/ 599089 w 4950372"/>
              <a:gd name="connsiteY70" fmla="*/ 1087821 h 1939159"/>
              <a:gd name="connsiteX71" fmla="*/ 488731 w 4950372"/>
              <a:gd name="connsiteY71" fmla="*/ 1008993 h 1939159"/>
              <a:gd name="connsiteX72" fmla="*/ 378372 w 4950372"/>
              <a:gd name="connsiteY72" fmla="*/ 930166 h 1939159"/>
              <a:gd name="connsiteX73" fmla="*/ 331076 w 4950372"/>
              <a:gd name="connsiteY73" fmla="*/ 914400 h 1939159"/>
              <a:gd name="connsiteX74" fmla="*/ 252248 w 4950372"/>
              <a:gd name="connsiteY74" fmla="*/ 851338 h 1939159"/>
              <a:gd name="connsiteX75" fmla="*/ 173420 w 4950372"/>
              <a:gd name="connsiteY75" fmla="*/ 756745 h 1939159"/>
              <a:gd name="connsiteX76" fmla="*/ 126124 w 4950372"/>
              <a:gd name="connsiteY76" fmla="*/ 725214 h 1939159"/>
              <a:gd name="connsiteX77" fmla="*/ 94593 w 4950372"/>
              <a:gd name="connsiteY77" fmla="*/ 677917 h 1939159"/>
              <a:gd name="connsiteX78" fmla="*/ 47296 w 4950372"/>
              <a:gd name="connsiteY78" fmla="*/ 504497 h 1939159"/>
              <a:gd name="connsiteX79" fmla="*/ 31531 w 4950372"/>
              <a:gd name="connsiteY79" fmla="*/ 409904 h 1939159"/>
              <a:gd name="connsiteX80" fmla="*/ 0 w 4950372"/>
              <a:gd name="connsiteY80" fmla="*/ 299545 h 1939159"/>
              <a:gd name="connsiteX81" fmla="*/ 15765 w 4950372"/>
              <a:gd name="connsiteY81" fmla="*/ 173421 h 1939159"/>
              <a:gd name="connsiteX82" fmla="*/ 94593 w 4950372"/>
              <a:gd name="connsiteY82" fmla="*/ 157655 h 1939159"/>
              <a:gd name="connsiteX83" fmla="*/ 394138 w 4950372"/>
              <a:gd name="connsiteY83" fmla="*/ 141890 h 1939159"/>
              <a:gd name="connsiteX84" fmla="*/ 441434 w 4950372"/>
              <a:gd name="connsiteY84" fmla="*/ 126124 h 1939159"/>
              <a:gd name="connsiteX85" fmla="*/ 457200 w 4950372"/>
              <a:gd name="connsiteY85" fmla="*/ 78828 h 1939159"/>
              <a:gd name="connsiteX86" fmla="*/ 472965 w 4950372"/>
              <a:gd name="connsiteY86" fmla="*/ 0 h 1939159"/>
              <a:gd name="connsiteX87" fmla="*/ 504496 w 4950372"/>
              <a:gd name="connsiteY87" fmla="*/ 47297 h 1939159"/>
              <a:gd name="connsiteX88" fmla="*/ 551793 w 4950372"/>
              <a:gd name="connsiteY88" fmla="*/ 63062 h 1939159"/>
              <a:gd name="connsiteX89" fmla="*/ 567558 w 4950372"/>
              <a:gd name="connsiteY89" fmla="*/ 47297 h 1939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4950372" h="1939159">
                <a:moveTo>
                  <a:pt x="567558" y="47297"/>
                </a:moveTo>
                <a:lnTo>
                  <a:pt x="567558" y="47297"/>
                </a:lnTo>
                <a:cubicBezTo>
                  <a:pt x="620110" y="73573"/>
                  <a:pt x="669808" y="106569"/>
                  <a:pt x="725213" y="126124"/>
                </a:cubicBezTo>
                <a:cubicBezTo>
                  <a:pt x="745889" y="133422"/>
                  <a:pt x="973818" y="157250"/>
                  <a:pt x="977462" y="157655"/>
                </a:cubicBezTo>
                <a:cubicBezTo>
                  <a:pt x="998483" y="168165"/>
                  <a:pt x="1018228" y="181754"/>
                  <a:pt x="1040524" y="189186"/>
                </a:cubicBezTo>
                <a:cubicBezTo>
                  <a:pt x="1065945" y="197660"/>
                  <a:pt x="1093193" y="199139"/>
                  <a:pt x="1119351" y="204952"/>
                </a:cubicBezTo>
                <a:cubicBezTo>
                  <a:pt x="1140503" y="209652"/>
                  <a:pt x="1161261" y="216017"/>
                  <a:pt x="1182413" y="220717"/>
                </a:cubicBezTo>
                <a:cubicBezTo>
                  <a:pt x="1296559" y="246083"/>
                  <a:pt x="1224023" y="224077"/>
                  <a:pt x="1308538" y="252248"/>
                </a:cubicBezTo>
                <a:cubicBezTo>
                  <a:pt x="1424152" y="246993"/>
                  <a:pt x="1540015" y="245712"/>
                  <a:pt x="1655379" y="236483"/>
                </a:cubicBezTo>
                <a:cubicBezTo>
                  <a:pt x="1671945" y="235158"/>
                  <a:pt x="1686697" y="225282"/>
                  <a:pt x="1702676" y="220717"/>
                </a:cubicBezTo>
                <a:cubicBezTo>
                  <a:pt x="1723510" y="214764"/>
                  <a:pt x="1745182" y="211804"/>
                  <a:pt x="1765738" y="204952"/>
                </a:cubicBezTo>
                <a:cubicBezTo>
                  <a:pt x="1792586" y="196003"/>
                  <a:pt x="1816990" y="179785"/>
                  <a:pt x="1844565" y="173421"/>
                </a:cubicBezTo>
                <a:cubicBezTo>
                  <a:pt x="1948002" y="149551"/>
                  <a:pt x="2304030" y="142504"/>
                  <a:pt x="2317531" y="141890"/>
                </a:cubicBezTo>
                <a:lnTo>
                  <a:pt x="3515710" y="157655"/>
                </a:lnTo>
                <a:cubicBezTo>
                  <a:pt x="3563841" y="158843"/>
                  <a:pt x="3647615" y="191113"/>
                  <a:pt x="3689131" y="204952"/>
                </a:cubicBezTo>
                <a:cubicBezTo>
                  <a:pt x="3704896" y="210207"/>
                  <a:pt x="3719877" y="219212"/>
                  <a:pt x="3736427" y="220717"/>
                </a:cubicBezTo>
                <a:cubicBezTo>
                  <a:pt x="3946855" y="239847"/>
                  <a:pt x="3852386" y="228274"/>
                  <a:pt x="4020207" y="252248"/>
                </a:cubicBezTo>
                <a:cubicBezTo>
                  <a:pt x="4114800" y="246993"/>
                  <a:pt x="4209317" y="232842"/>
                  <a:pt x="4303986" y="236483"/>
                </a:cubicBezTo>
                <a:cubicBezTo>
                  <a:pt x="4344181" y="238029"/>
                  <a:pt x="4428133" y="267355"/>
                  <a:pt x="4477407" y="283779"/>
                </a:cubicBezTo>
                <a:cubicBezTo>
                  <a:pt x="4498428" y="304800"/>
                  <a:pt x="4517898" y="327494"/>
                  <a:pt x="4540469" y="346841"/>
                </a:cubicBezTo>
                <a:cubicBezTo>
                  <a:pt x="4554855" y="359172"/>
                  <a:pt x="4572347" y="367360"/>
                  <a:pt x="4587765" y="378373"/>
                </a:cubicBezTo>
                <a:cubicBezTo>
                  <a:pt x="4609146" y="393646"/>
                  <a:pt x="4630877" y="408569"/>
                  <a:pt x="4650827" y="425669"/>
                </a:cubicBezTo>
                <a:cubicBezTo>
                  <a:pt x="4831614" y="580628"/>
                  <a:pt x="4583700" y="374307"/>
                  <a:pt x="4729655" y="520262"/>
                </a:cubicBezTo>
                <a:cubicBezTo>
                  <a:pt x="4743053" y="533660"/>
                  <a:pt x="4761186" y="541283"/>
                  <a:pt x="4776951" y="551793"/>
                </a:cubicBezTo>
                <a:cubicBezTo>
                  <a:pt x="4787461" y="572814"/>
                  <a:pt x="4796822" y="594450"/>
                  <a:pt x="4808482" y="614855"/>
                </a:cubicBezTo>
                <a:cubicBezTo>
                  <a:pt x="4817883" y="631306"/>
                  <a:pt x="4832549" y="644736"/>
                  <a:pt x="4840013" y="662152"/>
                </a:cubicBezTo>
                <a:cubicBezTo>
                  <a:pt x="4848548" y="682068"/>
                  <a:pt x="4848927" y="704658"/>
                  <a:pt x="4855779" y="725214"/>
                </a:cubicBezTo>
                <a:cubicBezTo>
                  <a:pt x="4881491" y="802350"/>
                  <a:pt x="4880220" y="793406"/>
                  <a:pt x="4918841" y="851338"/>
                </a:cubicBezTo>
                <a:cubicBezTo>
                  <a:pt x="4924096" y="872359"/>
                  <a:pt x="4928654" y="893566"/>
                  <a:pt x="4934607" y="914400"/>
                </a:cubicBezTo>
                <a:cubicBezTo>
                  <a:pt x="4939172" y="930379"/>
                  <a:pt x="4950372" y="945079"/>
                  <a:pt x="4950372" y="961697"/>
                </a:cubicBezTo>
                <a:cubicBezTo>
                  <a:pt x="4950372" y="1019742"/>
                  <a:pt x="4942816" y="1077655"/>
                  <a:pt x="4934607" y="1135117"/>
                </a:cubicBezTo>
                <a:cubicBezTo>
                  <a:pt x="4932257" y="1151568"/>
                  <a:pt x="4928812" y="1169119"/>
                  <a:pt x="4918841" y="1182414"/>
                </a:cubicBezTo>
                <a:cubicBezTo>
                  <a:pt x="4894189" y="1215283"/>
                  <a:pt x="4836475" y="1270894"/>
                  <a:pt x="4792717" y="1292773"/>
                </a:cubicBezTo>
                <a:cubicBezTo>
                  <a:pt x="4777853" y="1300205"/>
                  <a:pt x="4760695" y="1301992"/>
                  <a:pt x="4745420" y="1308538"/>
                </a:cubicBezTo>
                <a:cubicBezTo>
                  <a:pt x="4723818" y="1317796"/>
                  <a:pt x="4703960" y="1330811"/>
                  <a:pt x="4682358" y="1340069"/>
                </a:cubicBezTo>
                <a:cubicBezTo>
                  <a:pt x="4667084" y="1346615"/>
                  <a:pt x="4649926" y="1348403"/>
                  <a:pt x="4635062" y="1355835"/>
                </a:cubicBezTo>
                <a:cubicBezTo>
                  <a:pt x="4526192" y="1410271"/>
                  <a:pt x="4655942" y="1370322"/>
                  <a:pt x="4524703" y="1403131"/>
                </a:cubicBezTo>
                <a:cubicBezTo>
                  <a:pt x="4503682" y="1418897"/>
                  <a:pt x="4483023" y="1435155"/>
                  <a:pt x="4461641" y="1450428"/>
                </a:cubicBezTo>
                <a:cubicBezTo>
                  <a:pt x="4417106" y="1482239"/>
                  <a:pt x="4361692" y="1508437"/>
                  <a:pt x="4335517" y="1560786"/>
                </a:cubicBezTo>
                <a:cubicBezTo>
                  <a:pt x="4310635" y="1610550"/>
                  <a:pt x="4278974" y="1680389"/>
                  <a:pt x="4240924" y="1718441"/>
                </a:cubicBezTo>
                <a:cubicBezTo>
                  <a:pt x="4230414" y="1728952"/>
                  <a:pt x="4218678" y="1738366"/>
                  <a:pt x="4209393" y="1749973"/>
                </a:cubicBezTo>
                <a:cubicBezTo>
                  <a:pt x="4197557" y="1764769"/>
                  <a:pt x="4192122" y="1784792"/>
                  <a:pt x="4177862" y="1797269"/>
                </a:cubicBezTo>
                <a:cubicBezTo>
                  <a:pt x="4079541" y="1883299"/>
                  <a:pt x="4114791" y="1842317"/>
                  <a:pt x="4035972" y="1876097"/>
                </a:cubicBezTo>
                <a:cubicBezTo>
                  <a:pt x="4014370" y="1885355"/>
                  <a:pt x="3995508" y="1901172"/>
                  <a:pt x="3972910" y="1907628"/>
                </a:cubicBezTo>
                <a:cubicBezTo>
                  <a:pt x="3921380" y="1922351"/>
                  <a:pt x="3815255" y="1939159"/>
                  <a:pt x="3815255" y="1939159"/>
                </a:cubicBezTo>
                <a:cubicBezTo>
                  <a:pt x="3746938" y="1933904"/>
                  <a:pt x="3678353" y="1931399"/>
                  <a:pt x="3610303" y="1923393"/>
                </a:cubicBezTo>
                <a:cubicBezTo>
                  <a:pt x="3558977" y="1917355"/>
                  <a:pt x="3516171" y="1894007"/>
                  <a:pt x="3468413" y="1876097"/>
                </a:cubicBezTo>
                <a:cubicBezTo>
                  <a:pt x="3406311" y="1852809"/>
                  <a:pt x="3407656" y="1858088"/>
                  <a:pt x="3326524" y="1844566"/>
                </a:cubicBezTo>
                <a:cubicBezTo>
                  <a:pt x="3266206" y="1824460"/>
                  <a:pt x="3228430" y="1809181"/>
                  <a:pt x="3168869" y="1797269"/>
                </a:cubicBezTo>
                <a:cubicBezTo>
                  <a:pt x="3137524" y="1791000"/>
                  <a:pt x="3105807" y="1786759"/>
                  <a:pt x="3074276" y="1781504"/>
                </a:cubicBezTo>
                <a:cubicBezTo>
                  <a:pt x="2934537" y="1734925"/>
                  <a:pt x="3012716" y="1753644"/>
                  <a:pt x="2837793" y="1734207"/>
                </a:cubicBezTo>
                <a:cubicBezTo>
                  <a:pt x="2732689" y="1739462"/>
                  <a:pt x="2627382" y="1741581"/>
                  <a:pt x="2522482" y="1749973"/>
                </a:cubicBezTo>
                <a:cubicBezTo>
                  <a:pt x="2493042" y="1752328"/>
                  <a:pt x="2412535" y="1773518"/>
                  <a:pt x="2380593" y="1781504"/>
                </a:cubicBezTo>
                <a:cubicBezTo>
                  <a:pt x="2264979" y="1776249"/>
                  <a:pt x="2149143" y="1774614"/>
                  <a:pt x="2033751" y="1765738"/>
                </a:cubicBezTo>
                <a:cubicBezTo>
                  <a:pt x="2000023" y="1763144"/>
                  <a:pt x="1956382" y="1743633"/>
                  <a:pt x="1923393" y="1734207"/>
                </a:cubicBezTo>
                <a:cubicBezTo>
                  <a:pt x="1902559" y="1728254"/>
                  <a:pt x="1881483" y="1723141"/>
                  <a:pt x="1860331" y="1718441"/>
                </a:cubicBezTo>
                <a:cubicBezTo>
                  <a:pt x="1834173" y="1712628"/>
                  <a:pt x="1807499" y="1709175"/>
                  <a:pt x="1781503" y="1702676"/>
                </a:cubicBezTo>
                <a:cubicBezTo>
                  <a:pt x="1765381" y="1698645"/>
                  <a:pt x="1750186" y="1691475"/>
                  <a:pt x="1734207" y="1686910"/>
                </a:cubicBezTo>
                <a:cubicBezTo>
                  <a:pt x="1713373" y="1680957"/>
                  <a:pt x="1691899" y="1677371"/>
                  <a:pt x="1671145" y="1671145"/>
                </a:cubicBezTo>
                <a:cubicBezTo>
                  <a:pt x="1639310" y="1661595"/>
                  <a:pt x="1608082" y="1650124"/>
                  <a:pt x="1576551" y="1639614"/>
                </a:cubicBezTo>
                <a:cubicBezTo>
                  <a:pt x="1545020" y="1629104"/>
                  <a:pt x="1514202" y="1616144"/>
                  <a:pt x="1481958" y="1608083"/>
                </a:cubicBezTo>
                <a:lnTo>
                  <a:pt x="1418896" y="1592317"/>
                </a:lnTo>
                <a:cubicBezTo>
                  <a:pt x="1255298" y="1483251"/>
                  <a:pt x="1508549" y="1649261"/>
                  <a:pt x="1308538" y="1529255"/>
                </a:cubicBezTo>
                <a:cubicBezTo>
                  <a:pt x="1174465" y="1448811"/>
                  <a:pt x="1262974" y="1478450"/>
                  <a:pt x="1150882" y="1450428"/>
                </a:cubicBezTo>
                <a:cubicBezTo>
                  <a:pt x="1014309" y="1359378"/>
                  <a:pt x="1232064" y="1501725"/>
                  <a:pt x="1008993" y="1371600"/>
                </a:cubicBezTo>
                <a:cubicBezTo>
                  <a:pt x="976260" y="1352505"/>
                  <a:pt x="945931" y="1329559"/>
                  <a:pt x="914400" y="1308538"/>
                </a:cubicBezTo>
                <a:cubicBezTo>
                  <a:pt x="898634" y="1298028"/>
                  <a:pt x="881899" y="1288844"/>
                  <a:pt x="867103" y="1277007"/>
                </a:cubicBezTo>
                <a:cubicBezTo>
                  <a:pt x="840827" y="1255986"/>
                  <a:pt x="815843" y="1233242"/>
                  <a:pt x="788276" y="1213945"/>
                </a:cubicBezTo>
                <a:cubicBezTo>
                  <a:pt x="763172" y="1196372"/>
                  <a:pt x="736235" y="1181530"/>
                  <a:pt x="709448" y="1166648"/>
                </a:cubicBezTo>
                <a:cubicBezTo>
                  <a:pt x="688904" y="1155234"/>
                  <a:pt x="665510" y="1148777"/>
                  <a:pt x="646386" y="1135117"/>
                </a:cubicBezTo>
                <a:cubicBezTo>
                  <a:pt x="628243" y="1122158"/>
                  <a:pt x="616017" y="1102331"/>
                  <a:pt x="599089" y="1087821"/>
                </a:cubicBezTo>
                <a:cubicBezTo>
                  <a:pt x="547565" y="1043657"/>
                  <a:pt x="538640" y="1044642"/>
                  <a:pt x="488731" y="1008993"/>
                </a:cubicBezTo>
                <a:cubicBezTo>
                  <a:pt x="472066" y="997090"/>
                  <a:pt x="403143" y="942552"/>
                  <a:pt x="378372" y="930166"/>
                </a:cubicBezTo>
                <a:cubicBezTo>
                  <a:pt x="363508" y="922734"/>
                  <a:pt x="346841" y="919655"/>
                  <a:pt x="331076" y="914400"/>
                </a:cubicBezTo>
                <a:cubicBezTo>
                  <a:pt x="260558" y="808624"/>
                  <a:pt x="343630" y="912259"/>
                  <a:pt x="252248" y="851338"/>
                </a:cubicBezTo>
                <a:cubicBezTo>
                  <a:pt x="174765" y="799682"/>
                  <a:pt x="231585" y="814910"/>
                  <a:pt x="173420" y="756745"/>
                </a:cubicBezTo>
                <a:cubicBezTo>
                  <a:pt x="160022" y="743347"/>
                  <a:pt x="141889" y="735724"/>
                  <a:pt x="126124" y="725214"/>
                </a:cubicBezTo>
                <a:cubicBezTo>
                  <a:pt x="115614" y="709448"/>
                  <a:pt x="102288" y="695232"/>
                  <a:pt x="94593" y="677917"/>
                </a:cubicBezTo>
                <a:cubicBezTo>
                  <a:pt x="68074" y="618249"/>
                  <a:pt x="58708" y="567263"/>
                  <a:pt x="47296" y="504497"/>
                </a:cubicBezTo>
                <a:cubicBezTo>
                  <a:pt x="41578" y="473047"/>
                  <a:pt x="37800" y="441249"/>
                  <a:pt x="31531" y="409904"/>
                </a:cubicBezTo>
                <a:cubicBezTo>
                  <a:pt x="21634" y="360418"/>
                  <a:pt x="15025" y="344620"/>
                  <a:pt x="0" y="299545"/>
                </a:cubicBezTo>
                <a:cubicBezTo>
                  <a:pt x="5255" y="257504"/>
                  <a:pt x="-7737" y="208674"/>
                  <a:pt x="15765" y="173421"/>
                </a:cubicBezTo>
                <a:cubicBezTo>
                  <a:pt x="30629" y="151125"/>
                  <a:pt x="67889" y="159880"/>
                  <a:pt x="94593" y="157655"/>
                </a:cubicBezTo>
                <a:cubicBezTo>
                  <a:pt x="194234" y="149352"/>
                  <a:pt x="294290" y="147145"/>
                  <a:pt x="394138" y="141890"/>
                </a:cubicBezTo>
                <a:cubicBezTo>
                  <a:pt x="409903" y="136635"/>
                  <a:pt x="429683" y="137875"/>
                  <a:pt x="441434" y="126124"/>
                </a:cubicBezTo>
                <a:cubicBezTo>
                  <a:pt x="453185" y="114373"/>
                  <a:pt x="453169" y="94950"/>
                  <a:pt x="457200" y="78828"/>
                </a:cubicBezTo>
                <a:cubicBezTo>
                  <a:pt x="463699" y="52832"/>
                  <a:pt x="467710" y="26276"/>
                  <a:pt x="472965" y="0"/>
                </a:cubicBezTo>
                <a:cubicBezTo>
                  <a:pt x="483475" y="15766"/>
                  <a:pt x="489700" y="35460"/>
                  <a:pt x="504496" y="47297"/>
                </a:cubicBezTo>
                <a:cubicBezTo>
                  <a:pt x="517473" y="57678"/>
                  <a:pt x="536929" y="55630"/>
                  <a:pt x="551793" y="63062"/>
                </a:cubicBezTo>
                <a:cubicBezTo>
                  <a:pt x="558440" y="66386"/>
                  <a:pt x="564931" y="49924"/>
                  <a:pt x="567558" y="47297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8" name="Straight Connector 7"/>
          <p:cNvCxnSpPr>
            <a:stCxn id="6" idx="79"/>
            <a:endCxn id="6" idx="21"/>
          </p:cNvCxnSpPr>
          <p:nvPr/>
        </p:nvCxnSpPr>
        <p:spPr>
          <a:xfrm>
            <a:off x="1147147" y="4352728"/>
            <a:ext cx="4619296" cy="2041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6" idx="77"/>
            <a:endCxn id="6" idx="26"/>
          </p:cNvCxnSpPr>
          <p:nvPr/>
        </p:nvCxnSpPr>
        <p:spPr>
          <a:xfrm>
            <a:off x="1210209" y="4699849"/>
            <a:ext cx="4761186" cy="6125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6" idx="72"/>
            <a:endCxn id="6" idx="29"/>
          </p:cNvCxnSpPr>
          <p:nvPr/>
        </p:nvCxnSpPr>
        <p:spPr>
          <a:xfrm>
            <a:off x="1493988" y="5026553"/>
            <a:ext cx="4572000" cy="4083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6" idx="67"/>
            <a:endCxn id="6" idx="32"/>
          </p:cNvCxnSpPr>
          <p:nvPr/>
        </p:nvCxnSpPr>
        <p:spPr>
          <a:xfrm>
            <a:off x="1903892" y="5394094"/>
            <a:ext cx="4004441" cy="102096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6" idx="62"/>
            <a:endCxn id="6" idx="38"/>
          </p:cNvCxnSpPr>
          <p:nvPr/>
        </p:nvCxnSpPr>
        <p:spPr>
          <a:xfrm>
            <a:off x="2424154" y="5802473"/>
            <a:ext cx="3026979" cy="4083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6" idx="2"/>
          </p:cNvCxnSpPr>
          <p:nvPr/>
        </p:nvCxnSpPr>
        <p:spPr>
          <a:xfrm>
            <a:off x="1840829" y="3985186"/>
            <a:ext cx="43563" cy="140148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6" idx="5"/>
            <a:endCxn id="6" idx="63"/>
          </p:cNvCxnSpPr>
          <p:nvPr/>
        </p:nvCxnSpPr>
        <p:spPr>
          <a:xfrm>
            <a:off x="2234967" y="4087281"/>
            <a:ext cx="31531" cy="161309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6" idx="83"/>
            <a:endCxn id="6" idx="72"/>
          </p:cNvCxnSpPr>
          <p:nvPr/>
        </p:nvCxnSpPr>
        <p:spPr>
          <a:xfrm flipH="1">
            <a:off x="1493988" y="4005605"/>
            <a:ext cx="15766" cy="102094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2559042" y="4149080"/>
            <a:ext cx="34500" cy="1763532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2937816" y="4013649"/>
            <a:ext cx="15766" cy="200105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6" idx="12"/>
          </p:cNvCxnSpPr>
          <p:nvPr/>
        </p:nvCxnSpPr>
        <p:spPr>
          <a:xfrm flipH="1">
            <a:off x="3385409" y="4005605"/>
            <a:ext cx="47738" cy="2105319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3695203" y="4013649"/>
            <a:ext cx="23629" cy="200105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4017936" y="4013649"/>
            <a:ext cx="15766" cy="2064481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4377976" y="4013649"/>
            <a:ext cx="15766" cy="2127904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" idx="14"/>
          </p:cNvCxnSpPr>
          <p:nvPr/>
        </p:nvCxnSpPr>
        <p:spPr>
          <a:xfrm>
            <a:off x="4804747" y="4087281"/>
            <a:ext cx="10191" cy="2182825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>
            <a:endCxn id="6" idx="42"/>
          </p:cNvCxnSpPr>
          <p:nvPr/>
        </p:nvCxnSpPr>
        <p:spPr>
          <a:xfrm flipH="1">
            <a:off x="5151588" y="4181874"/>
            <a:ext cx="41282" cy="2069817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>
            <a:endCxn id="6" idx="36"/>
          </p:cNvCxnSpPr>
          <p:nvPr/>
        </p:nvCxnSpPr>
        <p:spPr>
          <a:xfrm>
            <a:off x="5578426" y="4181874"/>
            <a:ext cx="61893" cy="145724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Oval 94"/>
          <p:cNvSpPr/>
          <p:nvPr/>
        </p:nvSpPr>
        <p:spPr>
          <a:xfrm>
            <a:off x="3026483" y="4821493"/>
            <a:ext cx="122312" cy="122315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6" name="Oval 95"/>
          <p:cNvSpPr/>
          <p:nvPr/>
        </p:nvSpPr>
        <p:spPr>
          <a:xfrm>
            <a:off x="1585430" y="4458813"/>
            <a:ext cx="122312" cy="12231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7" name="Oval 96"/>
          <p:cNvSpPr/>
          <p:nvPr/>
        </p:nvSpPr>
        <p:spPr>
          <a:xfrm>
            <a:off x="3828497" y="5606328"/>
            <a:ext cx="122312" cy="122315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8" name="Oval 97"/>
          <p:cNvSpPr/>
          <p:nvPr/>
        </p:nvSpPr>
        <p:spPr>
          <a:xfrm>
            <a:off x="1585430" y="4799877"/>
            <a:ext cx="122312" cy="122315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9" name="Oval 98"/>
          <p:cNvSpPr/>
          <p:nvPr/>
        </p:nvSpPr>
        <p:spPr>
          <a:xfrm>
            <a:off x="3124998" y="4460990"/>
            <a:ext cx="122312" cy="12231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0" name="Oval 99"/>
          <p:cNvSpPr/>
          <p:nvPr/>
        </p:nvSpPr>
        <p:spPr>
          <a:xfrm>
            <a:off x="4105710" y="4481896"/>
            <a:ext cx="122312" cy="122315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1" name="Oval 100"/>
          <p:cNvSpPr/>
          <p:nvPr/>
        </p:nvSpPr>
        <p:spPr>
          <a:xfrm>
            <a:off x="4886946" y="5613510"/>
            <a:ext cx="122312" cy="12231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2" name="Oval 101"/>
          <p:cNvSpPr/>
          <p:nvPr/>
        </p:nvSpPr>
        <p:spPr>
          <a:xfrm>
            <a:off x="5262708" y="4422127"/>
            <a:ext cx="122312" cy="12231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3" name="Oval 102"/>
          <p:cNvSpPr/>
          <p:nvPr/>
        </p:nvSpPr>
        <p:spPr>
          <a:xfrm>
            <a:off x="3529646" y="5526542"/>
            <a:ext cx="122312" cy="122315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4" name="Oval 103"/>
          <p:cNvSpPr/>
          <p:nvPr/>
        </p:nvSpPr>
        <p:spPr>
          <a:xfrm>
            <a:off x="3854155" y="5851454"/>
            <a:ext cx="122312" cy="122315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5" name="Oval 104"/>
          <p:cNvSpPr/>
          <p:nvPr/>
        </p:nvSpPr>
        <p:spPr>
          <a:xfrm>
            <a:off x="5216502" y="4848915"/>
            <a:ext cx="122312" cy="12231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6" name="Oval 105"/>
          <p:cNvSpPr/>
          <p:nvPr/>
        </p:nvSpPr>
        <p:spPr>
          <a:xfrm>
            <a:off x="2362998" y="4361384"/>
            <a:ext cx="122312" cy="122315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4" name="Oval 113"/>
          <p:cNvSpPr/>
          <p:nvPr/>
        </p:nvSpPr>
        <p:spPr>
          <a:xfrm>
            <a:off x="2346440" y="5179212"/>
            <a:ext cx="122312" cy="122315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5" name="Oval 114"/>
          <p:cNvSpPr/>
          <p:nvPr/>
        </p:nvSpPr>
        <p:spPr>
          <a:xfrm>
            <a:off x="1249364" y="4168072"/>
            <a:ext cx="122312" cy="122315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6" name="Oval 115"/>
          <p:cNvSpPr/>
          <p:nvPr/>
        </p:nvSpPr>
        <p:spPr>
          <a:xfrm>
            <a:off x="1249364" y="4422541"/>
            <a:ext cx="122312" cy="12231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7" name="Oval 116"/>
          <p:cNvSpPr/>
          <p:nvPr/>
        </p:nvSpPr>
        <p:spPr>
          <a:xfrm>
            <a:off x="1604575" y="4136853"/>
            <a:ext cx="122312" cy="122315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8" name="Oval 117"/>
          <p:cNvSpPr/>
          <p:nvPr/>
        </p:nvSpPr>
        <p:spPr>
          <a:xfrm>
            <a:off x="4537758" y="4804370"/>
            <a:ext cx="122312" cy="12231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9" name="Oval 118"/>
          <p:cNvSpPr/>
          <p:nvPr/>
        </p:nvSpPr>
        <p:spPr>
          <a:xfrm>
            <a:off x="5761894" y="4869160"/>
            <a:ext cx="122312" cy="122315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0" name="Oval 119"/>
          <p:cNvSpPr/>
          <p:nvPr/>
        </p:nvSpPr>
        <p:spPr>
          <a:xfrm>
            <a:off x="6177880" y="4047786"/>
            <a:ext cx="266328" cy="223609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2" name="Oval 121"/>
          <p:cNvSpPr/>
          <p:nvPr/>
        </p:nvSpPr>
        <p:spPr>
          <a:xfrm>
            <a:off x="6177880" y="4429527"/>
            <a:ext cx="266328" cy="22360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3" name="TextBox 122"/>
          <p:cNvSpPr txBox="1"/>
          <p:nvPr/>
        </p:nvSpPr>
        <p:spPr>
          <a:xfrm>
            <a:off x="6444208" y="3964994"/>
            <a:ext cx="2415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 smtClean="0"/>
              <a:t>Ocupado y detectado</a:t>
            </a:r>
            <a:endParaRPr lang="es-ES" sz="2000" dirty="0"/>
          </a:p>
        </p:txBody>
      </p:sp>
      <p:sp>
        <p:nvSpPr>
          <p:cNvPr id="124" name="TextBox 123"/>
          <p:cNvSpPr txBox="1"/>
          <p:nvPr/>
        </p:nvSpPr>
        <p:spPr>
          <a:xfrm>
            <a:off x="6438286" y="4325034"/>
            <a:ext cx="27422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 smtClean="0"/>
              <a:t>Ocupado y no detectado</a:t>
            </a: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364973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OCUPACIÓN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3"/>
              <p:cNvSpPr txBox="1">
                <a:spLocks noChangeArrowheads="1"/>
              </p:cNvSpPr>
              <p:nvPr/>
            </p:nvSpPr>
            <p:spPr>
              <a:xfrm>
                <a:off x="1187624" y="1133128"/>
                <a:ext cx="7696472" cy="4896544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600"/>
                  </a:spcBef>
                  <a:spcAft>
                    <a:spcPts val="600"/>
                  </a:spcAft>
                  <a:buNone/>
                  <a:defRPr/>
                </a:pPr>
                <a:r>
                  <a:rPr lang="es-ES" sz="2800" b="1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Parámetros</a:t>
                </a:r>
              </a:p>
              <a:p>
                <a:pPr>
                  <a:spcBef>
                    <a:spcPts val="600"/>
                  </a:spcBef>
                  <a:spcAft>
                    <a:spcPts val="600"/>
                  </a:spcAft>
                  <a:defRPr/>
                </a:pPr>
                <a:r>
                  <a:rPr lang="el-GR" sz="2800" dirty="0" smtClean="0">
                    <a:solidFill>
                      <a:srgbClr val="636382"/>
                    </a:solidFill>
                    <a:latin typeface="Times New Roman" panose="02020603050405020304" pitchFamily="18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Ψ</a:t>
                </a:r>
                <a:r>
                  <a:rPr lang="es-ES" sz="2800" dirty="0" smtClean="0">
                    <a:solidFill>
                      <a:srgbClr val="636382"/>
                    </a:solidFill>
                    <a:latin typeface="Times New Roman" panose="02020603050405020304" pitchFamily="18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s-ES" sz="280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probabilidad de ocupación</a:t>
                </a:r>
              </a:p>
              <a:p>
                <a:pPr>
                  <a:spcBef>
                    <a:spcPts val="600"/>
                  </a:spcBef>
                  <a:spcAft>
                    <a:spcPts val="600"/>
                  </a:spcAft>
                  <a:defRPr/>
                </a:pPr>
                <a:r>
                  <a:rPr lang="es-ES" sz="2800" i="1" dirty="0" smtClean="0">
                    <a:solidFill>
                      <a:srgbClr val="636382"/>
                    </a:solidFill>
                    <a:latin typeface="Times New Roman" panose="02020603050405020304" pitchFamily="18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p</a:t>
                </a:r>
                <a:r>
                  <a:rPr lang="es-ES" sz="2800" i="1" baseline="-2500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</a:t>
                </a:r>
                <a:r>
                  <a:rPr lang="es-ES" sz="2800" baseline="-2500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</a:t>
                </a:r>
                <a:r>
                  <a:rPr lang="es-ES" sz="280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probabilidad de detección</a:t>
                </a:r>
                <a:endParaRPr lang="es-ES" sz="2800" i="1" dirty="0" smtClean="0">
                  <a:solidFill>
                    <a:srgbClr val="636382"/>
                  </a:solidFill>
                  <a:latin typeface="Gill Sans MT" panose="020B0502020104020203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>
                  <a:spcBef>
                    <a:spcPts val="600"/>
                  </a:spcBef>
                  <a:spcAft>
                    <a:spcPts val="600"/>
                  </a:spcAft>
                  <a:defRPr/>
                </a:pPr>
                <a:endParaRPr lang="es-ES" sz="2800" baseline="-25000" dirty="0" smtClean="0">
                  <a:solidFill>
                    <a:srgbClr val="636382"/>
                  </a:solidFill>
                  <a:latin typeface="Gill Sans MT" panose="020B0502020104020203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 marL="0" indent="0">
                  <a:spcBef>
                    <a:spcPts val="600"/>
                  </a:spcBef>
                  <a:spcAft>
                    <a:spcPts val="600"/>
                  </a:spcAft>
                  <a:buNone/>
                  <a:defRPr/>
                </a:pPr>
                <a:r>
                  <a:rPr lang="es-ES" sz="2800" b="1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Estimadores</a:t>
                </a:r>
                <a:endParaRPr lang="es-ES" sz="2800" b="1" dirty="0">
                  <a:solidFill>
                    <a:srgbClr val="636382"/>
                  </a:solidFill>
                  <a:latin typeface="Gill Sans MT" panose="020B0502020104020203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s-ES" sz="2800" i="1" smtClean="0">
                            <a:solidFill>
                              <a:srgbClr val="636382"/>
                            </a:solidFill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 panose="020B0604030504040204" pitchFamily="34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el-GR" sz="2800" dirty="0">
                            <a:solidFill>
                              <a:srgbClr val="636382"/>
                            </a:solidFill>
                            <a:latin typeface="Times New Roman" panose="02020603050405020304" pitchFamily="18" charset="0"/>
                            <a:ea typeface="Verdana" panose="020B0604030504040204" pitchFamily="34" charset="0"/>
                            <a:cs typeface="Times New Roman" panose="02020603050405020304" pitchFamily="18" charset="0"/>
                          </a:rPr>
                          <m:t>Ψ</m:t>
                        </m:r>
                      </m:e>
                    </m:acc>
                    <m:r>
                      <a:rPr lang="es-ES" sz="2800" b="0" i="1" smtClean="0">
                        <a:solidFill>
                          <a:srgbClr val="636382"/>
                        </a:solidFill>
                        <a:latin typeface="Cambria Math"/>
                        <a:ea typeface="Verdana" panose="020B0604030504040204" pitchFamily="34" charset="0"/>
                        <a:cs typeface="Verdana" panose="020B0604030504040204" pitchFamily="34" charset="0"/>
                      </a:rPr>
                      <m:t>=</m:t>
                    </m:r>
                    <m:f>
                      <m:fPr>
                        <m:ctrlPr>
                          <a:rPr lang="es-ES" sz="2800" b="0" i="1" smtClean="0">
                            <a:solidFill>
                              <a:srgbClr val="636382"/>
                            </a:solidFill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 panose="020B0604030504040204" pitchFamily="34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s-ES" sz="2800" b="0" i="1" smtClean="0">
                                <a:solidFill>
                                  <a:srgbClr val="636382"/>
                                </a:solidFill>
                                <a:latin typeface="Cambria Math" panose="02040503050406030204" pitchFamily="18" charset="0"/>
                                <a:ea typeface="Verdana" panose="020B0604030504040204" pitchFamily="34" charset="0"/>
                                <a:cs typeface="Verdana" panose="020B0604030504040204" pitchFamily="34" charset="0"/>
                              </a:rPr>
                            </m:ctrlPr>
                          </m:sSubPr>
                          <m:e>
                            <m:r>
                              <a:rPr lang="es-ES" sz="2800" b="0" i="1" smtClean="0">
                                <a:solidFill>
                                  <a:srgbClr val="636382"/>
                                </a:solidFill>
                                <a:latin typeface="Cambria Math"/>
                                <a:ea typeface="Verdana" panose="020B0604030504040204" pitchFamily="34" charset="0"/>
                                <a:cs typeface="Verdana" panose="020B0604030504040204" pitchFamily="34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s-ES" sz="2800" b="0" i="1" smtClean="0">
                                <a:solidFill>
                                  <a:srgbClr val="636382"/>
                                </a:solidFill>
                                <a:latin typeface="Cambria Math"/>
                                <a:ea typeface="Verdana" panose="020B0604030504040204" pitchFamily="34" charset="0"/>
                                <a:cs typeface="Verdana" panose="020B0604030504040204" pitchFamily="34" charset="0"/>
                              </a:rPr>
                              <m:t>𝑑</m:t>
                            </m:r>
                          </m:sub>
                        </m:sSub>
                      </m:num>
                      <m:den>
                        <m:r>
                          <a:rPr lang="es-ES" sz="2800" b="0" i="1" smtClean="0">
                            <a:solidFill>
                              <a:srgbClr val="636382"/>
                            </a:solidFill>
                            <a:latin typeface="Cambria Math"/>
                            <a:ea typeface="Verdana" panose="020B0604030504040204" pitchFamily="34" charset="0"/>
                            <a:cs typeface="Verdana" panose="020B0604030504040204" pitchFamily="34" charset="0"/>
                          </a:rPr>
                          <m:t>𝑠</m:t>
                        </m:r>
                      </m:den>
                    </m:f>
                  </m:oMath>
                </a14:m>
                <a:r>
                  <a:rPr lang="es-ES" sz="2800" b="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  </a:t>
                </a:r>
                <a:r>
                  <a:rPr lang="es-ES" sz="2400" b="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proporción de sitios con detecciones/sitios</a:t>
                </a:r>
              </a:p>
              <a:p>
                <a:pPr marL="0" indent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r>
                  <a:rPr lang="es-ES" sz="2400" b="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                   (detección perfecta)</a:t>
                </a:r>
              </a:p>
              <a:p>
                <a:pPr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s-ES" sz="2800" i="1">
                            <a:solidFill>
                              <a:srgbClr val="636382"/>
                            </a:solidFill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 panose="020B0604030504040204" pitchFamily="34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el-GR" sz="2800" dirty="0">
                            <a:solidFill>
                              <a:srgbClr val="636382"/>
                            </a:solidFill>
                            <a:latin typeface="Times New Roman" panose="02020603050405020304" pitchFamily="18" charset="0"/>
                            <a:ea typeface="Verdana" panose="020B0604030504040204" pitchFamily="34" charset="0"/>
                            <a:cs typeface="Times New Roman" panose="02020603050405020304" pitchFamily="18" charset="0"/>
                          </a:rPr>
                          <m:t>Ψ</m:t>
                        </m:r>
                      </m:e>
                    </m:acc>
                    <m:r>
                      <a:rPr lang="es-ES" sz="2800" i="1">
                        <a:solidFill>
                          <a:srgbClr val="636382"/>
                        </a:solidFill>
                        <a:latin typeface="Cambria Math"/>
                        <a:ea typeface="Verdana" panose="020B0604030504040204" pitchFamily="34" charset="0"/>
                        <a:cs typeface="Verdana" panose="020B0604030504040204" pitchFamily="34" charset="0"/>
                      </a:rPr>
                      <m:t>=</m:t>
                    </m:r>
                    <m:f>
                      <m:fPr>
                        <m:ctrlPr>
                          <a:rPr lang="es-ES" sz="2800" i="1">
                            <a:solidFill>
                              <a:srgbClr val="636382"/>
                            </a:solidFill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 panose="020B0604030504040204" pitchFamily="34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s-ES" sz="2800" i="1">
                                <a:solidFill>
                                  <a:srgbClr val="636382"/>
                                </a:solidFill>
                                <a:latin typeface="Cambria Math" panose="02040503050406030204" pitchFamily="18" charset="0"/>
                                <a:ea typeface="Verdana" panose="020B0604030504040204" pitchFamily="34" charset="0"/>
                                <a:cs typeface="Verdana" panose="020B0604030504040204" pitchFamily="34" charset="0"/>
                              </a:rPr>
                            </m:ctrlPr>
                          </m:sSubPr>
                          <m:e>
                            <m:r>
                              <a:rPr lang="es-ES" sz="2800" i="1">
                                <a:solidFill>
                                  <a:srgbClr val="636382"/>
                                </a:solidFill>
                                <a:latin typeface="Cambria Math"/>
                                <a:ea typeface="Verdana" panose="020B0604030504040204" pitchFamily="34" charset="0"/>
                                <a:cs typeface="Verdana" panose="020B0604030504040204" pitchFamily="34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s-ES" sz="2800" i="1">
                                <a:solidFill>
                                  <a:srgbClr val="636382"/>
                                </a:solidFill>
                                <a:latin typeface="Cambria Math"/>
                                <a:ea typeface="Verdana" panose="020B0604030504040204" pitchFamily="34" charset="0"/>
                                <a:cs typeface="Verdana" panose="020B0604030504040204" pitchFamily="34" charset="0"/>
                              </a:rPr>
                              <m:t>𝑑</m:t>
                            </m:r>
                          </m:sub>
                        </m:sSub>
                      </m:num>
                      <m:den>
                        <m:r>
                          <a:rPr lang="es-ES" sz="2800" i="1">
                            <a:solidFill>
                              <a:srgbClr val="636382"/>
                            </a:solidFill>
                            <a:latin typeface="Cambria Math"/>
                            <a:ea typeface="Verdana" panose="020B0604030504040204" pitchFamily="34" charset="0"/>
                            <a:cs typeface="Verdana" panose="020B0604030504040204" pitchFamily="34" charset="0"/>
                          </a:rPr>
                          <m:t>𝑠</m:t>
                        </m:r>
                        <m:acc>
                          <m:accPr>
                            <m:chr m:val="̂"/>
                            <m:ctrlPr>
                              <a:rPr lang="es-ES" sz="2800" i="1" smtClean="0">
                                <a:solidFill>
                                  <a:srgbClr val="636382"/>
                                </a:solidFill>
                                <a:latin typeface="Cambria Math" panose="02040503050406030204" pitchFamily="18" charset="0"/>
                                <a:ea typeface="Verdana" panose="020B0604030504040204" pitchFamily="34" charset="0"/>
                                <a:cs typeface="Verdana" panose="020B0604030504040204" pitchFamily="34" charset="0"/>
                              </a:rPr>
                            </m:ctrlPr>
                          </m:accPr>
                          <m:e>
                            <m:r>
                              <a:rPr lang="es-ES" sz="2800" b="0" i="1" smtClean="0">
                                <a:solidFill>
                                  <a:srgbClr val="636382"/>
                                </a:solidFill>
                                <a:latin typeface="Cambria Math"/>
                                <a:ea typeface="Verdana" panose="020B0604030504040204" pitchFamily="34" charset="0"/>
                                <a:cs typeface="Verdana" panose="020B0604030504040204" pitchFamily="34" charset="0"/>
                              </a:rPr>
                              <m:t>𝑝</m:t>
                            </m:r>
                          </m:e>
                        </m:acc>
                      </m:den>
                    </m:f>
                  </m:oMath>
                </a14:m>
                <a:r>
                  <a:rPr lang="es-ES" sz="2800" dirty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  </a:t>
                </a:r>
                <a:r>
                  <a:rPr lang="es-ES" sz="2400" dirty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proporción de sitios con </a:t>
                </a:r>
                <a:r>
                  <a:rPr lang="es-ES" sz="240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detecciones/sitios</a:t>
                </a:r>
                <a:endParaRPr lang="es-ES" sz="2400" dirty="0">
                  <a:solidFill>
                    <a:srgbClr val="636382"/>
                  </a:solidFill>
                  <a:latin typeface="Gill Sans MT" panose="020B0502020104020203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r>
                  <a:rPr lang="es-ES" sz="2400" dirty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</a:t>
                </a:r>
                <a:r>
                  <a:rPr lang="es-ES" sz="2400" dirty="0" smtClean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                  (detección imperfecta</a:t>
                </a:r>
                <a:r>
                  <a:rPr lang="es-ES" sz="2400" dirty="0">
                    <a:solidFill>
                      <a:srgbClr val="636382"/>
                    </a:solidFill>
                    <a:latin typeface="Gill Sans MT" panose="020B0502020104020203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)</a:t>
                </a:r>
                <a:endParaRPr lang="es-ES" sz="2800" dirty="0" smtClean="0">
                  <a:solidFill>
                    <a:srgbClr val="636382"/>
                  </a:solidFill>
                  <a:latin typeface="Gill Sans MT" panose="020B0502020104020203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>
                  <a:spcBef>
                    <a:spcPts val="600"/>
                  </a:spcBef>
                  <a:spcAft>
                    <a:spcPts val="600"/>
                  </a:spcAft>
                  <a:defRPr/>
                </a:pPr>
                <a:endParaRPr lang="es-ES" sz="2800" dirty="0" smtClean="0">
                  <a:solidFill>
                    <a:srgbClr val="636382"/>
                  </a:solidFill>
                  <a:latin typeface="Gill Sans MT" panose="020B0502020104020203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>
                  <a:spcBef>
                    <a:spcPts val="600"/>
                  </a:spcBef>
                  <a:spcAft>
                    <a:spcPts val="600"/>
                  </a:spcAft>
                  <a:defRPr/>
                </a:pPr>
                <a:endParaRPr lang="es-ES" sz="2800" dirty="0" smtClean="0">
                  <a:solidFill>
                    <a:srgbClr val="636382"/>
                  </a:solidFill>
                  <a:latin typeface="Gill Sans MT" panose="020B0502020104020203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</p:txBody>
          </p:sp>
        </mc:Choice>
        <mc:Fallback xmlns="">
          <p:sp>
            <p:nvSpPr>
              <p:cNvPr id="6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1133128"/>
                <a:ext cx="7696472" cy="4896544"/>
              </a:xfrm>
              <a:prstGeom prst="rect">
                <a:avLst/>
              </a:prstGeom>
              <a:blipFill rotWithShape="1">
                <a:blip r:embed="rId5"/>
                <a:stretch>
                  <a:fillRect l="-1664" t="-1245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85325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OCUPACIÓN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115616" y="908721"/>
          <a:ext cx="7560841" cy="378052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520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405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20079">
                <a:tc>
                  <a:txBody>
                    <a:bodyPr/>
                    <a:lstStyle/>
                    <a:p>
                      <a:r>
                        <a:rPr lang="en-US" sz="2000" dirty="0" err="1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Historia</a:t>
                      </a:r>
                      <a:r>
                        <a:rPr lang="en-US" sz="2000" baseline="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de </a:t>
                      </a:r>
                      <a:r>
                        <a:rPr lang="en-US" sz="2000" baseline="0" dirty="0" err="1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detección</a:t>
                      </a:r>
                      <a:r>
                        <a:rPr lang="en-US" sz="2000" baseline="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/</a:t>
                      </a:r>
                      <a:r>
                        <a:rPr lang="en-US" sz="2000" baseline="0" dirty="0" err="1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sitio</a:t>
                      </a:r>
                      <a:endParaRPr lang="es-ES" sz="2000" dirty="0"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Probabilidad</a:t>
                      </a:r>
                      <a:endParaRPr lang="es-ES" sz="2000" dirty="0"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065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101</a:t>
                      </a:r>
                      <a:endParaRPr lang="es-ES" sz="2400" dirty="0"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sz="2400" i="1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ψ</a:t>
                      </a:r>
                      <a:r>
                        <a:rPr lang="es-ES" sz="2400" i="1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p</a:t>
                      </a:r>
                      <a:r>
                        <a:rPr lang="es-ES" sz="2400" i="1" baseline="-2500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</a:t>
                      </a:r>
                      <a:r>
                        <a:rPr lang="en-US" sz="2400" i="1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(1-p</a:t>
                      </a:r>
                      <a:r>
                        <a:rPr lang="en-US" sz="2400" i="1" baseline="-2500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2</a:t>
                      </a:r>
                      <a:r>
                        <a:rPr lang="en-US" sz="2400" i="1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)p</a:t>
                      </a:r>
                      <a:r>
                        <a:rPr lang="en-US" sz="2400" i="1" baseline="-2500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</a:t>
                      </a:r>
                      <a:endParaRPr lang="es-ES" sz="2400" i="1" dirty="0"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065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111</a:t>
                      </a:r>
                      <a:endParaRPr lang="es-ES" sz="2400" dirty="0"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2400" i="1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Ψ</a:t>
                      </a:r>
                      <a:r>
                        <a:rPr lang="es-ES" sz="2400" i="1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p</a:t>
                      </a:r>
                      <a:r>
                        <a:rPr lang="es-ES" sz="2400" i="1" baseline="-2500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</a:t>
                      </a:r>
                      <a:r>
                        <a:rPr lang="en-US" sz="2400" i="1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p</a:t>
                      </a:r>
                      <a:r>
                        <a:rPr lang="en-US" sz="2400" i="1" baseline="-2500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2</a:t>
                      </a:r>
                      <a:r>
                        <a:rPr lang="en-US" sz="2400" i="1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p</a:t>
                      </a:r>
                      <a:r>
                        <a:rPr lang="en-US" sz="2400" i="1" baseline="-2500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</a:t>
                      </a:r>
                      <a:endParaRPr lang="es-ES" sz="2400" i="1" dirty="0" smtClean="0"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065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100</a:t>
                      </a:r>
                      <a:endParaRPr lang="es-ES" sz="2400" dirty="0"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2400" i="1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ψ</a:t>
                      </a:r>
                      <a:r>
                        <a:rPr lang="es-ES" sz="2400" i="1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p</a:t>
                      </a:r>
                      <a:r>
                        <a:rPr lang="es-ES" sz="2400" i="1" baseline="-2500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</a:t>
                      </a:r>
                      <a:r>
                        <a:rPr lang="en-US" sz="2400" i="1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(1-p</a:t>
                      </a:r>
                      <a:r>
                        <a:rPr lang="en-US" sz="2400" i="1" baseline="-2500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2</a:t>
                      </a:r>
                      <a:r>
                        <a:rPr lang="en-US" sz="2400" i="1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)(1-p</a:t>
                      </a:r>
                      <a:r>
                        <a:rPr lang="en-US" sz="2400" i="1" baseline="-2500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</a:t>
                      </a:r>
                      <a:r>
                        <a:rPr lang="en-US" sz="2400" i="1" baseline="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)</a:t>
                      </a:r>
                      <a:endParaRPr lang="es-ES" sz="2400" i="1" baseline="0" dirty="0" smtClean="0"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065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110</a:t>
                      </a:r>
                      <a:endParaRPr lang="es-ES" sz="2400" dirty="0"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2400" i="1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Ψ</a:t>
                      </a:r>
                      <a:r>
                        <a:rPr lang="es-ES" sz="2400" i="1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p</a:t>
                      </a:r>
                      <a:r>
                        <a:rPr lang="es-ES" sz="2400" i="1" baseline="-2500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</a:t>
                      </a:r>
                      <a:r>
                        <a:rPr lang="en-US" sz="2400" i="1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p</a:t>
                      </a:r>
                      <a:r>
                        <a:rPr lang="en-US" sz="2400" i="1" baseline="-2500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2</a:t>
                      </a:r>
                      <a:r>
                        <a:rPr lang="en-US" sz="2400" i="1" baseline="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(1-</a:t>
                      </a:r>
                      <a:r>
                        <a:rPr lang="en-US" sz="2400" i="1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p</a:t>
                      </a:r>
                      <a:r>
                        <a:rPr lang="en-US" sz="2400" i="1" baseline="-2500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</a:t>
                      </a:r>
                      <a:r>
                        <a:rPr lang="en-US" sz="2400" i="1" baseline="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)</a:t>
                      </a:r>
                      <a:endParaRPr lang="es-ES" sz="2400" i="1" baseline="0" dirty="0" smtClean="0"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3664">
                <a:tc>
                  <a:txBody>
                    <a:bodyPr/>
                    <a:lstStyle/>
                    <a:p>
                      <a:r>
                        <a:rPr lang="es-ES" sz="240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…</a:t>
                      </a:r>
                      <a:endParaRPr lang="es-ES" sz="2400" dirty="0"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2400" i="1" baseline="0" dirty="0"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0650">
                <a:tc>
                  <a:txBody>
                    <a:bodyPr/>
                    <a:lstStyle/>
                    <a:p>
                      <a:r>
                        <a:rPr lang="es-ES" sz="240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000</a:t>
                      </a:r>
                      <a:endParaRPr lang="es-ES" sz="2400" dirty="0"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2400" i="1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Ψ</a:t>
                      </a:r>
                      <a:r>
                        <a:rPr lang="en-US" sz="2400" i="1" baseline="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(1-</a:t>
                      </a:r>
                      <a:r>
                        <a:rPr lang="en-US" sz="2400" i="1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p</a:t>
                      </a:r>
                      <a:r>
                        <a:rPr lang="en-US" sz="2400" i="1" baseline="-2500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</a:t>
                      </a:r>
                      <a:r>
                        <a:rPr lang="en-US" sz="2400" i="1" baseline="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)(1-</a:t>
                      </a:r>
                      <a:r>
                        <a:rPr lang="en-US" sz="2400" i="1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p</a:t>
                      </a:r>
                      <a:r>
                        <a:rPr lang="en-US" sz="2400" i="1" baseline="-2500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2</a:t>
                      </a:r>
                      <a:r>
                        <a:rPr lang="en-US" sz="2400" i="1" baseline="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)(1-</a:t>
                      </a:r>
                      <a:r>
                        <a:rPr lang="en-US" sz="2400" i="1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p</a:t>
                      </a:r>
                      <a:r>
                        <a:rPr lang="en-US" sz="2400" i="1" baseline="-2500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</a:t>
                      </a:r>
                      <a:r>
                        <a:rPr lang="en-US" sz="2400" i="1" baseline="0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) + (1-</a:t>
                      </a:r>
                      <a:r>
                        <a:rPr lang="el-GR" sz="2400" i="1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Ψ</a:t>
                      </a:r>
                      <a:r>
                        <a:rPr lang="es-ES" sz="2400" i="1" dirty="0" smtClean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)</a:t>
                      </a:r>
                      <a:endParaRPr lang="en-US" sz="2400" i="1" baseline="0" dirty="0" smtClean="0"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1051992" y="5013176"/>
            <a:ext cx="7696472" cy="1546663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600"/>
              </a:spcAft>
              <a:buNone/>
              <a:defRPr/>
            </a:pPr>
            <a:r>
              <a:rPr lang="es-ES" sz="28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 diferencia de los modelos CMR, la historia de detección se construye por sitios, y no por individuo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/>
            </a:pPr>
            <a:endParaRPr lang="es-ES" sz="2800" dirty="0" smtClean="0">
              <a:solidFill>
                <a:srgbClr val="636382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  <a:defRPr/>
            </a:pPr>
            <a:endParaRPr lang="es-ES" sz="2800" dirty="0" smtClean="0">
              <a:solidFill>
                <a:srgbClr val="636382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380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OCUPACIÓN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87624" y="1110272"/>
            <a:ext cx="783647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Modelado similar a CMR pero </a:t>
            </a:r>
          </a:p>
          <a:p>
            <a:pPr marL="914400" lvl="1" indent="-457200">
              <a:buFont typeface="Gill Sans MT" panose="020B0502020104020203" pitchFamily="34" charset="0"/>
              <a:buChar char="–"/>
            </a:pPr>
            <a:r>
              <a:rPr lang="es-E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Sabemos cuantos sitios (individuos en CMR) existen</a:t>
            </a:r>
          </a:p>
          <a:p>
            <a:pPr marL="914400" lvl="1" indent="-457200">
              <a:buFont typeface="Gill Sans MT" panose="020B0502020104020203" pitchFamily="34" charset="0"/>
              <a:buChar char="–"/>
            </a:pPr>
            <a:r>
              <a:rPr lang="es-E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Queremos saber cuantos están ocupados</a:t>
            </a:r>
          </a:p>
          <a:p>
            <a:pPr marL="914400" lvl="1" indent="-457200">
              <a:buFont typeface="Gill Sans MT" panose="020B0502020104020203" pitchFamily="34" charset="0"/>
              <a:buChar char="–"/>
            </a:pPr>
            <a:r>
              <a:rPr lang="es-E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Modelo del binomial inflado por ceros (Zero </a:t>
            </a:r>
            <a:r>
              <a:rPr lang="es-E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Inflated</a:t>
            </a:r>
            <a:r>
              <a:rPr lang="es-E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Binomial)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636382"/>
              </a:solidFill>
              <a:latin typeface="Gill Sans MT" panose="020B0502020104020203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8" t="52185" r="1854" b="25976"/>
          <a:stretch/>
        </p:blipFill>
        <p:spPr bwMode="auto">
          <a:xfrm>
            <a:off x="36512" y="4305846"/>
            <a:ext cx="9144000" cy="1194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028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OCUPACIÓN</a:t>
            </a:r>
          </a:p>
          <a:p>
            <a:pPr algn="ctr"/>
            <a:r>
              <a:rPr lang="es-ES" sz="3800" i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Una especie – Estación simple</a:t>
            </a:r>
            <a:endParaRPr lang="es-ES" sz="3800" i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87624" y="1782683"/>
            <a:ext cx="7836478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rgbClr val="636382"/>
                </a:solidFill>
                <a:latin typeface="Gill Sans MT" panose="020B0502020104020203" pitchFamily="34" charset="0"/>
              </a:rPr>
              <a:t>z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= 1     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Sitio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está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ocupado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               La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realidad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</a:p>
          <a:p>
            <a:r>
              <a:rPr lang="en-US" sz="2800" i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z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= 0</a:t>
            </a:r>
            <a:r>
              <a:rPr lang="en-US" sz="2800" dirty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   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Sitio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está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desocupado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         (no la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vemos</a:t>
            </a:r>
            <a:r>
              <a:rPr lang="en-US" sz="2800" dirty="0">
                <a:solidFill>
                  <a:srgbClr val="636382"/>
                </a:solidFill>
                <a:latin typeface="Gill Sans MT" panose="020B0502020104020203" pitchFamily="34" charset="0"/>
              </a:rPr>
              <a:t>)</a:t>
            </a:r>
            <a:endParaRPr lang="en-US" sz="28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endParaRPr lang="en-US" dirty="0" smtClean="0">
              <a:solidFill>
                <a:srgbClr val="636382"/>
              </a:solidFill>
            </a:endParaRPr>
          </a:p>
          <a:p>
            <a:endParaRPr lang="en-US" dirty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r>
              <a:rPr lang="en-US" sz="2800" i="1" dirty="0" err="1">
                <a:solidFill>
                  <a:srgbClr val="636382"/>
                </a:solidFill>
                <a:latin typeface="Gill Sans MT" panose="020B0502020104020203" pitchFamily="34" charset="0"/>
              </a:rPr>
              <a:t>z</a:t>
            </a:r>
            <a:r>
              <a:rPr lang="en-US" sz="2800" baseline="-250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i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~ Bernoulli (</a:t>
            </a:r>
            <a:r>
              <a:rPr lang="az-Cyrl-AZ" sz="2800" i="1" dirty="0" smtClean="0">
                <a:solidFill>
                  <a:srgbClr val="636382"/>
                </a:solidFill>
              </a:rPr>
              <a:t>ѱ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)               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Proceso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ecológico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 </a:t>
            </a:r>
          </a:p>
          <a:p>
            <a:r>
              <a:rPr lang="en-US" sz="2800" b="1" i="1" dirty="0">
                <a:solidFill>
                  <a:srgbClr val="636382"/>
                </a:solidFill>
                <a:latin typeface="Gill Sans MT" panose="020B0502020104020203" pitchFamily="34" charset="0"/>
              </a:rPr>
              <a:t>y</a:t>
            </a:r>
            <a:r>
              <a:rPr lang="en-US" sz="2800" i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800" i="1" baseline="-250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i,j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| </a:t>
            </a:r>
            <a:r>
              <a:rPr lang="en-US" sz="2800" i="1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z</a:t>
            </a:r>
            <a:r>
              <a:rPr lang="en-US" sz="2800" baseline="-250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i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>
                <a:solidFill>
                  <a:srgbClr val="636382"/>
                </a:solidFill>
                <a:latin typeface="Gill Sans MT" panose="020B0502020104020203" pitchFamily="34" charset="0"/>
              </a:rPr>
              <a:t>~ Bernoulli 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(</a:t>
            </a:r>
            <a:r>
              <a:rPr lang="en-US" sz="2800" i="1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z</a:t>
            </a:r>
            <a:r>
              <a:rPr lang="en-US" sz="2800" baseline="-250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i</a:t>
            </a:r>
            <a:r>
              <a:rPr lang="en-US" sz="2800" baseline="-250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*</a:t>
            </a:r>
            <a:r>
              <a:rPr lang="en-US" sz="2800" i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p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)     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Proceso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observación</a:t>
            </a:r>
            <a:endParaRPr lang="en-US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endParaRPr lang="en-US" sz="2800" i="1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r>
              <a:rPr lang="en-US" sz="2800" b="1" i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y = </a:t>
            </a:r>
            <a:r>
              <a:rPr lang="en-US" sz="2800" b="1" i="1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datos</a:t>
            </a:r>
            <a:endParaRPr lang="en-US" sz="2800" b="1" i="1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sitio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800" i="1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i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,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réplica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800" i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j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 </a:t>
            </a:r>
            <a:endParaRPr lang="en-US" sz="2800" dirty="0">
              <a:solidFill>
                <a:srgbClr val="636382"/>
              </a:solidFill>
              <a:latin typeface="Gill Sans MT" panose="020B0502020104020203" pitchFamily="34" charset="0"/>
            </a:endParaRPr>
          </a:p>
        </p:txBody>
      </p:sp>
      <p:sp>
        <p:nvSpPr>
          <p:cNvPr id="4" name="Right Brace 3"/>
          <p:cNvSpPr/>
          <p:nvPr/>
        </p:nvSpPr>
        <p:spPr>
          <a:xfrm>
            <a:off x="5868144" y="1902360"/>
            <a:ext cx="216024" cy="950576"/>
          </a:xfrm>
          <a:prstGeom prst="rightBrace">
            <a:avLst>
              <a:gd name="adj1" fmla="val 52121"/>
              <a:gd name="adj2" fmla="val 4668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05543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DETECCIÓN IMPERFECTA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43608" y="1124744"/>
            <a:ext cx="8064896" cy="489654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Desafortunadamente muchos diseños de muestreo en conservación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Ignoran la detección incompleta de animales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sumen que la probabilidad de detección es homogénea en espacio y tiempo.</a:t>
            </a:r>
          </a:p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Ignorarla nos puede llevar a sesgos importantes y conclusiones falsas</a:t>
            </a:r>
          </a:p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6401" r="21121" b="10575"/>
          <a:stretch/>
        </p:blipFill>
        <p:spPr bwMode="auto">
          <a:xfrm rot="16200000">
            <a:off x="5463625" y="3168495"/>
            <a:ext cx="2609241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1420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99592" y="1268760"/>
            <a:ext cx="813690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600" b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 </a:t>
            </a:r>
            <a:r>
              <a:rPr lang="en-US" sz="2600" b="1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Supuestos</a:t>
            </a:r>
            <a:endParaRPr lang="en-US" sz="2600" b="1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El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estado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ocupación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los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sitios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no cambia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durante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el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período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muestreo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(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cerrado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)</a:t>
            </a: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La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pb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.  de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ocupación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igual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para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todos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los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sitios</a:t>
            </a:r>
            <a:endParaRPr lang="en-US" sz="26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La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pb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. de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detectar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una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sp.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el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muestreo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, dado que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está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presente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,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igual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para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todos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los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sitios</a:t>
            </a:r>
            <a:endParaRPr lang="en-US" sz="26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La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detección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una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sp.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cada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muestreo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independiente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a las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detecciones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otro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muestreo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del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mismo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sitio</a:t>
            </a:r>
            <a:endParaRPr lang="en-US" sz="26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Las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historias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detección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observadas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cada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sitio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, son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independientes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.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43608" y="44624"/>
            <a:ext cx="77048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OCUPACIÓN</a:t>
            </a:r>
          </a:p>
          <a:p>
            <a:pPr algn="ctr"/>
            <a:r>
              <a:rPr lang="es-ES" sz="3600" i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Una especie – Estación simple</a:t>
            </a:r>
            <a:endParaRPr lang="es-ES" sz="3600" i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897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OCUPACIÓN</a:t>
            </a:r>
          </a:p>
          <a:p>
            <a:pPr algn="r"/>
            <a:r>
              <a:rPr lang="es-ES" sz="3800" i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Incorporación de </a:t>
            </a:r>
            <a:r>
              <a:rPr lang="es-ES" sz="3800" i="1" dirty="0" err="1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covariables</a:t>
            </a:r>
            <a:endParaRPr lang="es-ES" sz="3800" i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99592" y="1774552"/>
            <a:ext cx="8064896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600" dirty="0">
                <a:solidFill>
                  <a:srgbClr val="636382"/>
                </a:solidFill>
                <a:latin typeface="Gill Sans MT" panose="020B0502020104020203" pitchFamily="34" charset="0"/>
              </a:rPr>
              <a:t>La </a:t>
            </a:r>
            <a:r>
              <a:rPr lang="en-US" sz="26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pb</a:t>
            </a:r>
            <a:r>
              <a:rPr lang="en-US" sz="2600" dirty="0">
                <a:solidFill>
                  <a:srgbClr val="636382"/>
                </a:solidFill>
                <a:latin typeface="Gill Sans MT" panose="020B0502020104020203" pitchFamily="34" charset="0"/>
              </a:rPr>
              <a:t>.  de </a:t>
            </a:r>
            <a:r>
              <a:rPr lang="en-US" sz="26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ocupación</a:t>
            </a:r>
            <a:r>
              <a:rPr lang="en-US" sz="2600" dirty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es</a:t>
            </a:r>
            <a:r>
              <a:rPr lang="en-US" sz="2600" dirty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igual</a:t>
            </a:r>
            <a:r>
              <a:rPr lang="en-US" sz="2600" dirty="0">
                <a:solidFill>
                  <a:srgbClr val="636382"/>
                </a:solidFill>
                <a:latin typeface="Gill Sans MT" panose="020B0502020104020203" pitchFamily="34" charset="0"/>
              </a:rPr>
              <a:t> para </a:t>
            </a:r>
            <a:r>
              <a:rPr lang="en-US" sz="26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todos</a:t>
            </a:r>
            <a:r>
              <a:rPr lang="en-US" sz="2600" dirty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los</a:t>
            </a:r>
            <a:r>
              <a:rPr lang="en-US" sz="2600" dirty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sitios</a:t>
            </a:r>
            <a:endParaRPr lang="en-US" sz="2600" dirty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600" dirty="0">
                <a:solidFill>
                  <a:srgbClr val="636382"/>
                </a:solidFill>
                <a:latin typeface="Gill Sans MT" panose="020B0502020104020203" pitchFamily="34" charset="0"/>
              </a:rPr>
              <a:t>La </a:t>
            </a:r>
            <a:r>
              <a:rPr lang="en-US" sz="26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pb</a:t>
            </a:r>
            <a:r>
              <a:rPr lang="en-US" sz="2600" dirty="0">
                <a:solidFill>
                  <a:srgbClr val="636382"/>
                </a:solidFill>
                <a:latin typeface="Gill Sans MT" panose="020B0502020104020203" pitchFamily="34" charset="0"/>
              </a:rPr>
              <a:t>. de </a:t>
            </a:r>
            <a:r>
              <a:rPr lang="en-US" sz="26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detectar</a:t>
            </a:r>
            <a:r>
              <a:rPr lang="en-US" sz="2600" dirty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una</a:t>
            </a:r>
            <a:r>
              <a:rPr lang="en-US" sz="2600" dirty="0">
                <a:solidFill>
                  <a:srgbClr val="636382"/>
                </a:solidFill>
                <a:latin typeface="Gill Sans MT" panose="020B0502020104020203" pitchFamily="34" charset="0"/>
              </a:rPr>
              <a:t> sp. </a:t>
            </a:r>
            <a:r>
              <a:rPr lang="en-US" sz="26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en</a:t>
            </a:r>
            <a:r>
              <a:rPr lang="en-US" sz="2600" dirty="0">
                <a:solidFill>
                  <a:srgbClr val="636382"/>
                </a:solidFill>
                <a:latin typeface="Gill Sans MT" panose="020B0502020104020203" pitchFamily="34" charset="0"/>
              </a:rPr>
              <a:t> el </a:t>
            </a:r>
            <a:r>
              <a:rPr lang="en-US" sz="26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muestreo</a:t>
            </a:r>
            <a:r>
              <a:rPr lang="en-US" sz="2600" dirty="0">
                <a:solidFill>
                  <a:srgbClr val="636382"/>
                </a:solidFill>
                <a:latin typeface="Gill Sans MT" panose="020B0502020104020203" pitchFamily="34" charset="0"/>
              </a:rPr>
              <a:t>, dado que </a:t>
            </a:r>
            <a:r>
              <a:rPr lang="en-US" sz="26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está</a:t>
            </a:r>
            <a:r>
              <a:rPr lang="en-US" sz="2600" dirty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presente</a:t>
            </a:r>
            <a:r>
              <a:rPr lang="en-US" sz="2600" dirty="0">
                <a:solidFill>
                  <a:srgbClr val="636382"/>
                </a:solidFill>
                <a:latin typeface="Gill Sans MT" panose="020B0502020104020203" pitchFamily="34" charset="0"/>
              </a:rPr>
              <a:t>, </a:t>
            </a:r>
            <a:r>
              <a:rPr lang="en-US" sz="26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es</a:t>
            </a:r>
            <a:r>
              <a:rPr lang="en-US" sz="2600" dirty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igual</a:t>
            </a:r>
            <a:r>
              <a:rPr lang="en-US" sz="2600" dirty="0">
                <a:solidFill>
                  <a:srgbClr val="636382"/>
                </a:solidFill>
                <a:latin typeface="Gill Sans MT" panose="020B0502020104020203" pitchFamily="34" charset="0"/>
              </a:rPr>
              <a:t> para </a:t>
            </a:r>
            <a:r>
              <a:rPr lang="en-US" sz="26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todos</a:t>
            </a:r>
            <a:r>
              <a:rPr lang="en-US" sz="2600" dirty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los</a:t>
            </a:r>
            <a:r>
              <a:rPr lang="en-US" sz="2600" dirty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sitios</a:t>
            </a:r>
            <a:endParaRPr lang="en-US" sz="26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endParaRPr lang="en-US" sz="105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realidad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ésto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no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siempre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probable, de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hecho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,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muchas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veces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,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mismo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foco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estudio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:</a:t>
            </a:r>
          </a:p>
          <a:p>
            <a:pPr marL="630237" lvl="1">
              <a:spcAft>
                <a:spcPts val="1200"/>
              </a:spcAft>
              <a:tabLst>
                <a:tab pos="284163" algn="l"/>
              </a:tabLst>
            </a:pPr>
            <a:r>
              <a:rPr lang="en-US" sz="2600" i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   “¿</a:t>
            </a:r>
            <a:r>
              <a:rPr lang="en-US" sz="2600" i="1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Cómo</a:t>
            </a:r>
            <a:r>
              <a:rPr lang="en-US" sz="2600" i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i="1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varía</a:t>
            </a:r>
            <a:r>
              <a:rPr lang="en-US" sz="2600" i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la </a:t>
            </a:r>
            <a:r>
              <a:rPr lang="en-US" sz="2600" i="1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ocupación</a:t>
            </a:r>
            <a:r>
              <a:rPr lang="en-US" sz="2600" i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</a:t>
            </a:r>
            <a:r>
              <a:rPr lang="en-US" sz="2600" i="1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una</a:t>
            </a:r>
            <a:r>
              <a:rPr lang="en-US" sz="2600" i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i="1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especie</a:t>
            </a:r>
            <a:r>
              <a:rPr lang="en-US" sz="2600" i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i="1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en</a:t>
            </a:r>
            <a:r>
              <a:rPr lang="en-US" sz="2600" i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i="1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distintos</a:t>
            </a:r>
            <a:r>
              <a:rPr lang="en-US" sz="2600" i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i="1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sitios</a:t>
            </a:r>
            <a:r>
              <a:rPr lang="en-US" sz="2600" i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dado x </a:t>
            </a:r>
            <a:r>
              <a:rPr lang="en-US" sz="2600" i="1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condiciones</a:t>
            </a:r>
            <a:r>
              <a:rPr lang="en-US" sz="2600" i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?”</a:t>
            </a:r>
          </a:p>
          <a:p>
            <a:pPr marL="630237" lvl="1">
              <a:spcAft>
                <a:spcPts val="1200"/>
              </a:spcAft>
              <a:tabLst>
                <a:tab pos="284163" algn="l"/>
              </a:tabLst>
            </a:pPr>
            <a:r>
              <a:rPr lang="en-US" sz="2600" i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   “¿</a:t>
            </a:r>
            <a:r>
              <a:rPr lang="en-US" sz="2600" i="1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Varía</a:t>
            </a:r>
            <a:r>
              <a:rPr lang="en-US" sz="2600" i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la </a:t>
            </a:r>
            <a:r>
              <a:rPr lang="en-US" sz="2600" i="1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detectabilidad</a:t>
            </a:r>
            <a:r>
              <a:rPr lang="en-US" sz="2600" i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la </a:t>
            </a:r>
            <a:r>
              <a:rPr lang="en-US" sz="2600" i="1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especie</a:t>
            </a:r>
            <a:r>
              <a:rPr lang="en-US" sz="2600" i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?”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endParaRPr lang="en-US" sz="2600" dirty="0">
              <a:solidFill>
                <a:srgbClr val="636382"/>
              </a:solidFill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71600" y="1700808"/>
            <a:ext cx="8136904" cy="15841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29430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OCUPACIÓN</a:t>
            </a:r>
          </a:p>
          <a:p>
            <a:pPr algn="r"/>
            <a:r>
              <a:rPr lang="es-ES" sz="3800" i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Incorporación de </a:t>
            </a:r>
            <a:r>
              <a:rPr lang="es-ES" sz="3800" i="1" dirty="0" err="1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covariables</a:t>
            </a:r>
            <a:endParaRPr lang="es-ES" sz="3800" i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99592" y="1640413"/>
            <a:ext cx="806489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Regresión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logística</a:t>
            </a:r>
            <a:endParaRPr lang="en-US" sz="2600" dirty="0">
              <a:solidFill>
                <a:srgbClr val="636382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141984" y="2348880"/>
            <a:ext cx="487828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rgbClr val="636382"/>
                </a:solidFill>
              </a:rPr>
              <a:t>logit (</a:t>
            </a:r>
            <a:r>
              <a:rPr lang="az-Cyrl-AZ" sz="3200" b="1" i="1" dirty="0">
                <a:solidFill>
                  <a:srgbClr val="636382"/>
                </a:solidFill>
              </a:rPr>
              <a:t>ѱ</a:t>
            </a:r>
            <a:r>
              <a:rPr lang="en-US" sz="3200" b="1" i="1" baseline="-25000" dirty="0" err="1">
                <a:solidFill>
                  <a:srgbClr val="636382"/>
                </a:solidFill>
              </a:rPr>
              <a:t>i</a:t>
            </a:r>
            <a:r>
              <a:rPr lang="en-US" sz="3200" b="1" i="1" dirty="0">
                <a:solidFill>
                  <a:srgbClr val="636382"/>
                </a:solidFill>
              </a:rPr>
              <a:t>) = </a:t>
            </a:r>
            <a:r>
              <a:rPr lang="el-GR" sz="3200" b="1" dirty="0">
                <a:solidFill>
                  <a:srgbClr val="636382"/>
                </a:solidFill>
              </a:rPr>
              <a:t>α</a:t>
            </a:r>
            <a:r>
              <a:rPr lang="en-US" sz="3200" b="1" baseline="-25000" dirty="0">
                <a:solidFill>
                  <a:srgbClr val="636382"/>
                </a:solidFill>
              </a:rPr>
              <a:t>psi</a:t>
            </a:r>
            <a:r>
              <a:rPr lang="en-US" sz="3200" b="1" i="1" dirty="0">
                <a:solidFill>
                  <a:srgbClr val="636382"/>
                </a:solidFill>
              </a:rPr>
              <a:t> + </a:t>
            </a:r>
            <a:r>
              <a:rPr lang="el-GR" sz="3200" b="1" dirty="0">
                <a:solidFill>
                  <a:srgbClr val="636382"/>
                </a:solidFill>
              </a:rPr>
              <a:t>β</a:t>
            </a:r>
            <a:r>
              <a:rPr lang="en-US" sz="3200" b="1" baseline="-25000" dirty="0">
                <a:solidFill>
                  <a:srgbClr val="636382"/>
                </a:solidFill>
              </a:rPr>
              <a:t>x1</a:t>
            </a:r>
            <a:r>
              <a:rPr lang="en-US" sz="3200" b="1" i="1" dirty="0">
                <a:solidFill>
                  <a:srgbClr val="636382"/>
                </a:solidFill>
              </a:rPr>
              <a:t>*x1</a:t>
            </a:r>
            <a:r>
              <a:rPr lang="en-US" sz="3200" b="1" i="1" baseline="-25000" dirty="0">
                <a:solidFill>
                  <a:srgbClr val="636382"/>
                </a:solidFill>
              </a:rPr>
              <a:t>i</a:t>
            </a:r>
            <a:endParaRPr lang="en-US" sz="3200" b="1" baseline="-25000" dirty="0">
              <a:solidFill>
                <a:srgbClr val="636382"/>
              </a:solidFill>
            </a:endParaRPr>
          </a:p>
          <a:p>
            <a:pPr algn="ctr"/>
            <a:endParaRPr lang="en-US" sz="1600" b="1" dirty="0">
              <a:solidFill>
                <a:srgbClr val="636382"/>
              </a:solidFill>
            </a:endParaRPr>
          </a:p>
          <a:p>
            <a:pPr algn="ctr"/>
            <a:r>
              <a:rPr lang="en-US" sz="3200" b="1" dirty="0">
                <a:solidFill>
                  <a:srgbClr val="636382"/>
                </a:solidFill>
              </a:rPr>
              <a:t>logit (</a:t>
            </a:r>
            <a:r>
              <a:rPr lang="en-US" sz="3200" b="1" i="1" dirty="0" err="1">
                <a:solidFill>
                  <a:srgbClr val="636382"/>
                </a:solidFill>
              </a:rPr>
              <a:t>p</a:t>
            </a:r>
            <a:r>
              <a:rPr lang="en-US" sz="3200" b="1" i="1" baseline="-25000" dirty="0" err="1">
                <a:solidFill>
                  <a:srgbClr val="636382"/>
                </a:solidFill>
              </a:rPr>
              <a:t>ij</a:t>
            </a:r>
            <a:r>
              <a:rPr lang="en-US" sz="3200" b="1" dirty="0">
                <a:solidFill>
                  <a:srgbClr val="636382"/>
                </a:solidFill>
              </a:rPr>
              <a:t>) = </a:t>
            </a:r>
            <a:r>
              <a:rPr lang="el-GR" sz="3200" b="1" dirty="0">
                <a:solidFill>
                  <a:srgbClr val="636382"/>
                </a:solidFill>
              </a:rPr>
              <a:t>α</a:t>
            </a:r>
            <a:r>
              <a:rPr lang="en-US" sz="3200" b="1" baseline="-25000" dirty="0">
                <a:solidFill>
                  <a:srgbClr val="636382"/>
                </a:solidFill>
              </a:rPr>
              <a:t>p</a:t>
            </a:r>
            <a:r>
              <a:rPr lang="en-US" sz="3200" b="1" dirty="0">
                <a:solidFill>
                  <a:srgbClr val="636382"/>
                </a:solidFill>
              </a:rPr>
              <a:t> + </a:t>
            </a:r>
            <a:r>
              <a:rPr lang="el-GR" sz="3200" b="1" dirty="0">
                <a:solidFill>
                  <a:srgbClr val="636382"/>
                </a:solidFill>
              </a:rPr>
              <a:t>β</a:t>
            </a:r>
            <a:r>
              <a:rPr lang="en-US" sz="3200" b="1" baseline="-25000" dirty="0">
                <a:solidFill>
                  <a:srgbClr val="636382"/>
                </a:solidFill>
              </a:rPr>
              <a:t>x2</a:t>
            </a:r>
            <a:r>
              <a:rPr lang="en-US" sz="3200" b="1" dirty="0">
                <a:solidFill>
                  <a:srgbClr val="636382"/>
                </a:solidFill>
              </a:rPr>
              <a:t>*</a:t>
            </a:r>
            <a:r>
              <a:rPr lang="en-US" sz="3200" b="1" i="1" dirty="0">
                <a:solidFill>
                  <a:srgbClr val="636382"/>
                </a:solidFill>
              </a:rPr>
              <a:t>x2</a:t>
            </a:r>
            <a:r>
              <a:rPr lang="en-US" sz="3200" b="1" i="1" baseline="-25000" dirty="0">
                <a:solidFill>
                  <a:srgbClr val="636382"/>
                </a:solidFill>
              </a:rPr>
              <a:t>ij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2"/>
          <a:stretch/>
        </p:blipFill>
        <p:spPr bwMode="auto">
          <a:xfrm>
            <a:off x="2555776" y="4005064"/>
            <a:ext cx="2525819" cy="273630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1907704" y="4365104"/>
            <a:ext cx="615553" cy="2010969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algn="ctr"/>
            <a:r>
              <a:rPr lang="en-US" sz="2800" dirty="0" err="1" smtClean="0"/>
              <a:t>Ocupación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07665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OCUPACIÓN</a:t>
            </a:r>
          </a:p>
          <a:p>
            <a:pPr algn="r"/>
            <a:r>
              <a:rPr lang="es-ES" sz="3800" i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Incorporación de </a:t>
            </a:r>
            <a:r>
              <a:rPr lang="es-ES" sz="3800" i="1" dirty="0" err="1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covariables</a:t>
            </a:r>
            <a:endParaRPr lang="es-ES" sz="3800" i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15616" y="1484784"/>
            <a:ext cx="7776864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Covariables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detección</a:t>
            </a:r>
            <a:endParaRPr lang="en-US" sz="2800" dirty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1087437" lvl="1" indent="-457200">
              <a:spcAft>
                <a:spcPts val="1200"/>
              </a:spcAft>
              <a:buFont typeface="Gill Sans MT" panose="020B0502020104020203" pitchFamily="34" charset="0"/>
              <a:buChar char="–"/>
              <a:tabLst>
                <a:tab pos="284163" algn="l"/>
              </a:tabLst>
            </a:pPr>
            <a:r>
              <a:rPr lang="en-US" sz="28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Pueden</a:t>
            </a:r>
            <a:r>
              <a:rPr lang="en-US" sz="2800" dirty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variar</a:t>
            </a:r>
            <a:r>
              <a:rPr lang="en-US" sz="2800" dirty="0">
                <a:solidFill>
                  <a:srgbClr val="636382"/>
                </a:solidFill>
                <a:latin typeface="Gill Sans MT" panose="020B0502020104020203" pitchFamily="34" charset="0"/>
              </a:rPr>
              <a:t> entre </a:t>
            </a:r>
            <a:r>
              <a:rPr lang="en-US" sz="28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ocasiones</a:t>
            </a:r>
            <a:r>
              <a:rPr lang="en-US" sz="2800" dirty="0">
                <a:solidFill>
                  <a:srgbClr val="636382"/>
                </a:solidFill>
                <a:latin typeface="Gill Sans MT" panose="020B0502020104020203" pitchFamily="34" charset="0"/>
              </a:rPr>
              <a:t> para un </a:t>
            </a:r>
            <a:r>
              <a:rPr lang="en-US" sz="28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mismo</a:t>
            </a:r>
            <a:r>
              <a:rPr lang="en-US" sz="2800" dirty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sitio</a:t>
            </a:r>
            <a:endParaRPr lang="en-US" sz="2800" dirty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1087437" lvl="1" indent="-457200">
              <a:spcAft>
                <a:spcPts val="1200"/>
              </a:spcAft>
              <a:buFont typeface="Gill Sans MT" panose="020B0502020104020203" pitchFamily="34" charset="0"/>
              <a:buChar char="–"/>
              <a:tabLst>
                <a:tab pos="284163" algn="l"/>
              </a:tabLst>
            </a:pPr>
            <a:r>
              <a:rPr lang="en-US" sz="28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Caracterísiticas</a:t>
            </a:r>
            <a:r>
              <a:rPr lang="en-US" sz="2800" dirty="0">
                <a:solidFill>
                  <a:srgbClr val="636382"/>
                </a:solidFill>
                <a:latin typeface="Gill Sans MT" panose="020B0502020104020203" pitchFamily="34" charset="0"/>
              </a:rPr>
              <a:t> de la </a:t>
            </a:r>
            <a:r>
              <a:rPr lang="en-US" sz="28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ocasión</a:t>
            </a:r>
            <a:r>
              <a:rPr lang="en-US" sz="2800" dirty="0">
                <a:solidFill>
                  <a:srgbClr val="636382"/>
                </a:solidFill>
                <a:latin typeface="Gill Sans MT" panose="020B0502020104020203" pitchFamily="34" charset="0"/>
              </a:rPr>
              <a:t> (</a:t>
            </a:r>
            <a:r>
              <a:rPr lang="en-US" sz="28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ej</a:t>
            </a:r>
            <a:r>
              <a:rPr lang="en-US" sz="2800" dirty="0">
                <a:solidFill>
                  <a:srgbClr val="636382"/>
                </a:solidFill>
                <a:latin typeface="Gill Sans MT" panose="020B0502020104020203" pitchFamily="34" charset="0"/>
              </a:rPr>
              <a:t>. Variables </a:t>
            </a:r>
            <a:r>
              <a:rPr lang="en-US" sz="28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climáticas</a:t>
            </a:r>
            <a:r>
              <a:rPr lang="en-US" sz="2800" dirty="0">
                <a:solidFill>
                  <a:srgbClr val="636382"/>
                </a:solidFill>
                <a:latin typeface="Gill Sans MT" panose="020B0502020104020203" pitchFamily="34" charset="0"/>
              </a:rPr>
              <a:t>, </a:t>
            </a:r>
            <a:r>
              <a:rPr lang="en-US" sz="28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observador</a:t>
            </a:r>
            <a:r>
              <a:rPr lang="en-US" sz="2800" dirty="0">
                <a:solidFill>
                  <a:srgbClr val="636382"/>
                </a:solidFill>
                <a:latin typeface="Gill Sans MT" panose="020B0502020104020203" pitchFamily="34" charset="0"/>
              </a:rPr>
              <a:t>), o del </a:t>
            </a:r>
            <a:r>
              <a:rPr lang="en-US" sz="28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sitio</a:t>
            </a:r>
            <a:r>
              <a:rPr lang="en-US" sz="2800" dirty="0">
                <a:solidFill>
                  <a:srgbClr val="636382"/>
                </a:solidFill>
                <a:latin typeface="Gill Sans MT" panose="020B0502020104020203" pitchFamily="34" charset="0"/>
              </a:rPr>
              <a:t> (</a:t>
            </a:r>
            <a:r>
              <a:rPr lang="en-US" sz="28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ej</a:t>
            </a:r>
            <a:r>
              <a:rPr lang="en-US" sz="2800" dirty="0">
                <a:solidFill>
                  <a:srgbClr val="636382"/>
                </a:solidFill>
                <a:latin typeface="Gill Sans MT" panose="020B0502020104020203" pitchFamily="34" charset="0"/>
              </a:rPr>
              <a:t>. </a:t>
            </a:r>
            <a:r>
              <a:rPr lang="en-US" sz="28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vegetación</a:t>
            </a:r>
            <a:r>
              <a:rPr lang="en-US" sz="2800" dirty="0">
                <a:solidFill>
                  <a:srgbClr val="636382"/>
                </a:solidFill>
                <a:latin typeface="Gill Sans MT" panose="020B0502020104020203" pitchFamily="34" charset="0"/>
              </a:rPr>
              <a:t> que </a:t>
            </a:r>
            <a:r>
              <a:rPr lang="en-US" sz="28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afecta</a:t>
            </a:r>
            <a:r>
              <a:rPr lang="en-US" sz="2800" dirty="0">
                <a:solidFill>
                  <a:srgbClr val="636382"/>
                </a:solidFill>
                <a:latin typeface="Gill Sans MT" panose="020B0502020104020203" pitchFamily="34" charset="0"/>
              </a:rPr>
              <a:t> la </a:t>
            </a:r>
            <a:r>
              <a:rPr lang="en-US" sz="2800" dirty="0" err="1">
                <a:solidFill>
                  <a:srgbClr val="636382"/>
                </a:solidFill>
                <a:latin typeface="Gill Sans MT" panose="020B0502020104020203" pitchFamily="34" charset="0"/>
              </a:rPr>
              <a:t>detectabilidad</a:t>
            </a:r>
            <a:r>
              <a:rPr lang="en-US" sz="2800" dirty="0">
                <a:solidFill>
                  <a:srgbClr val="636382"/>
                </a:solidFill>
                <a:latin typeface="Gill Sans MT" panose="020B0502020104020203" pitchFamily="34" charset="0"/>
              </a:rPr>
              <a:t>)</a:t>
            </a: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Covariables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ocupación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</a:p>
          <a:p>
            <a:pPr marL="1087437" lvl="1" indent="-457200">
              <a:spcAft>
                <a:spcPts val="1200"/>
              </a:spcAft>
              <a:buFont typeface="Gill Sans MT" panose="020B0502020104020203" pitchFamily="34" charset="0"/>
              <a:buChar char="–"/>
              <a:tabLst>
                <a:tab pos="284163" algn="l"/>
              </a:tabLst>
            </a:pP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Constantes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por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sitio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,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dentro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una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estación</a:t>
            </a:r>
            <a:endParaRPr lang="en-US" sz="28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1087437" lvl="1" indent="-457200">
              <a:spcAft>
                <a:spcPts val="1200"/>
              </a:spcAft>
              <a:buFont typeface="Gill Sans MT" panose="020B0502020104020203" pitchFamily="34" charset="0"/>
              <a:buChar char="–"/>
              <a:tabLst>
                <a:tab pos="284163" algn="l"/>
              </a:tabLst>
            </a:pP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Caracteristicas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del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sitio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(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ej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. habitat)</a:t>
            </a:r>
            <a:endParaRPr lang="en-US" sz="2800" dirty="0">
              <a:solidFill>
                <a:srgbClr val="636382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262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OCUPACIÓN</a:t>
            </a:r>
          </a:p>
          <a:p>
            <a:pPr algn="r"/>
            <a:r>
              <a:rPr lang="es-ES" sz="3800" i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Incorporación de </a:t>
            </a:r>
            <a:r>
              <a:rPr lang="es-ES" sz="3800" i="1" dirty="0" err="1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covariables</a:t>
            </a:r>
            <a:endParaRPr lang="es-ES" sz="3800" i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43608" y="1384315"/>
            <a:ext cx="799288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600" b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 </a:t>
            </a:r>
            <a:r>
              <a:rPr lang="en-US" sz="2600" b="1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Supuestos</a:t>
            </a:r>
            <a:endParaRPr lang="en-US" sz="2600" b="1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El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estado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ocupación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los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sitios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no cambia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durante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el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período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muestreo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(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cerrado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)</a:t>
            </a: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La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pb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.  de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ocupación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igual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para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todos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los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sitios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, o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modelada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con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covariables</a:t>
            </a:r>
            <a:endParaRPr lang="en-US" sz="26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La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pb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. de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detectar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una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sp.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el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muestreo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, dado que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está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presente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,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igual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para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todos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los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sitios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, o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modelada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con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covariables</a:t>
            </a:r>
            <a:endParaRPr lang="en-US" sz="26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La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detección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una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sp.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ocasiones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y la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historia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detección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por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sitio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, son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independientes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567671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88640"/>
            <a:ext cx="77048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OCUPACIÓN</a:t>
            </a:r>
            <a:endParaRPr lang="es-ES" sz="3800" i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43608" y="980728"/>
            <a:ext cx="7992888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600" b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 </a:t>
            </a:r>
            <a:r>
              <a:rPr lang="en-US" sz="2600" b="1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Diseño</a:t>
            </a:r>
            <a:endParaRPr lang="en-US" sz="2600" b="1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Plantear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bien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el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objetivo</a:t>
            </a:r>
            <a:endParaRPr lang="en-US" sz="26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Pensar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que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podría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estar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afectando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al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ocupación</a:t>
            </a:r>
            <a:endParaRPr lang="en-US" sz="26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La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definición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del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sitio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depende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del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organismo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y de la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homegeneidad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del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sitio</a:t>
            </a:r>
            <a:endParaRPr lang="en-US" sz="26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Réplicas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por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sitio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para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estimación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detectabilidad</a:t>
            </a:r>
            <a:endParaRPr lang="en-US" sz="26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1087437" lvl="1" indent="-457200">
              <a:spcAft>
                <a:spcPts val="1200"/>
              </a:spcAft>
              <a:buFont typeface="Gill Sans MT" panose="020B0502020104020203" pitchFamily="34" charset="0"/>
              <a:buChar char="–"/>
              <a:tabLst>
                <a:tab pos="284163" algn="l"/>
              </a:tabLst>
            </a:pP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el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tiempo</a:t>
            </a:r>
            <a:endParaRPr lang="en-US" sz="26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1087437" lvl="1" indent="-457200">
              <a:spcAft>
                <a:spcPts val="1200"/>
              </a:spcAft>
              <a:buFont typeface="Gill Sans MT" panose="020B0502020104020203" pitchFamily="34" charset="0"/>
              <a:buChar char="–"/>
              <a:tabLst>
                <a:tab pos="284163" algn="l"/>
              </a:tabLst>
            </a:pP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M</a:t>
            </a:r>
            <a:r>
              <a:rPr lang="es-E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ú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ltiples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observadores</a:t>
            </a:r>
            <a:endParaRPr lang="en-US" sz="26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1087437" lvl="1" indent="-457200">
              <a:spcAft>
                <a:spcPts val="1200"/>
              </a:spcAft>
              <a:buFont typeface="Gill Sans MT" panose="020B0502020104020203" pitchFamily="34" charset="0"/>
              <a:buChar char="–"/>
              <a:tabLst>
                <a:tab pos="284163" algn="l"/>
              </a:tabLst>
            </a:pP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Replicas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espaciales</a:t>
            </a:r>
            <a:endParaRPr lang="en-US" sz="26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endParaRPr lang="en-US" sz="26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7052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88640"/>
            <a:ext cx="77048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OCUPACIÓN</a:t>
            </a:r>
            <a:endParaRPr lang="es-ES" sz="3800" i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2471" y="1086416"/>
            <a:ext cx="867402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sz="2600" b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s-E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Numero de sitios vs numero de réplicas</a:t>
            </a:r>
            <a:endParaRPr lang="en-US" sz="26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393700" indent="-220663" algn="ctr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endParaRPr lang="en-US" sz="26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471" y="1844824"/>
            <a:ext cx="8655769" cy="4830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79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88640"/>
            <a:ext cx="77048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OCUPACIÓN</a:t>
            </a:r>
            <a:endParaRPr lang="es-ES" sz="3800" i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87624" y="1063183"/>
            <a:ext cx="7848872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800" b="1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Modelos</a:t>
            </a:r>
            <a:r>
              <a:rPr lang="en-US" sz="2800" b="1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800" b="1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avanzados</a:t>
            </a:r>
            <a:endParaRPr lang="en-US" sz="2800" b="1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Estaciones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múltiples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,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dinámicos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(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Diseños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Robustos</a:t>
            </a:r>
            <a:r>
              <a:rPr lang="en-US" sz="2800" dirty="0">
                <a:solidFill>
                  <a:srgbClr val="636382"/>
                </a:solidFill>
                <a:latin typeface="Gill Sans MT" panose="020B0502020104020203" pitchFamily="34" charset="0"/>
              </a:rPr>
              <a:t>)</a:t>
            </a:r>
            <a:endParaRPr lang="en-US" sz="28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Abundancia</a:t>
            </a:r>
            <a:endParaRPr lang="en-US" sz="28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Multi-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estado</a:t>
            </a:r>
            <a:endParaRPr lang="en-US" sz="28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Multi-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escala</a:t>
            </a:r>
            <a:endParaRPr lang="en-US" sz="28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marL="393700" indent="-220663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284163" algn="l"/>
              </a:tabLst>
            </a:pP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Multi-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especies</a:t>
            </a:r>
            <a:endParaRPr lang="en-US" sz="28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2390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43608" y="107921"/>
            <a:ext cx="77048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VISIÓN JERARQUICA DE LA ECOLOGÍA </a:t>
            </a:r>
            <a:endParaRPr lang="es-ES" sz="3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13" name="Rectangle 3"/>
          <p:cNvSpPr txBox="1">
            <a:spLocks noChangeArrowheads="1"/>
          </p:cNvSpPr>
          <p:nvPr/>
        </p:nvSpPr>
        <p:spPr>
          <a:xfrm>
            <a:off x="1052266" y="836712"/>
            <a:ext cx="8064896" cy="546372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0"/>
              </a:spcAft>
              <a:buNone/>
              <a:defRPr/>
            </a:pPr>
            <a:r>
              <a:rPr lang="es-ES" sz="28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Todas las observaciones son producto de dos procesos relacionados: </a:t>
            </a:r>
          </a:p>
          <a:p>
            <a:pPr marL="457200" lvl="1" indent="0">
              <a:spcBef>
                <a:spcPts val="600"/>
              </a:spcBef>
              <a:spcAft>
                <a:spcPts val="0"/>
              </a:spcAft>
              <a:buNone/>
              <a:defRPr/>
            </a:pPr>
            <a:r>
              <a:rPr lang="es-ES" sz="2400" dirty="0" smtClean="0">
                <a:solidFill>
                  <a:srgbClr val="6363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s-ES" sz="2400" baseline="300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er</a:t>
            </a:r>
            <a:r>
              <a:rPr lang="es-ES" sz="24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24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submodelo</a:t>
            </a:r>
            <a:r>
              <a:rPr lang="es-ES" sz="24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Ecológico (nuestro interés)</a:t>
            </a:r>
          </a:p>
          <a:p>
            <a:pPr marL="457200" lvl="1" indent="0">
              <a:spcBef>
                <a:spcPts val="600"/>
              </a:spcBef>
              <a:spcAft>
                <a:spcPts val="0"/>
              </a:spcAft>
              <a:buNone/>
              <a:defRPr/>
            </a:pPr>
            <a:r>
              <a:rPr lang="es-ES" sz="2400" dirty="0" smtClean="0">
                <a:solidFill>
                  <a:srgbClr val="6363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2</a:t>
            </a:r>
            <a:r>
              <a:rPr lang="es-ES" sz="2400" baseline="300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do</a:t>
            </a:r>
            <a:r>
              <a:rPr lang="es-ES" sz="24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2400" dirty="0" err="1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submodelo</a:t>
            </a:r>
            <a:r>
              <a:rPr lang="es-ES" sz="2400" dirty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Observaci</a:t>
            </a:r>
            <a:r>
              <a:rPr lang="es-ES" sz="24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ó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 (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condicionante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endParaRPr lang="es-ES" sz="2400" dirty="0">
              <a:solidFill>
                <a:srgbClr val="636382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92896" y="3187824"/>
            <a:ext cx="2162834" cy="914400"/>
          </a:xfrm>
          <a:prstGeom prst="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 smtClean="0">
                <a:solidFill>
                  <a:srgbClr val="333333"/>
                </a:solidFill>
                <a:latin typeface="Gill Sans MT" panose="020B0502020104020203" pitchFamily="34" charset="0"/>
              </a:rPr>
              <a:t>Ambiente </a:t>
            </a:r>
          </a:p>
          <a:p>
            <a:pPr algn="ctr"/>
            <a:r>
              <a:rPr lang="es-ES" sz="2000" dirty="0" smtClean="0">
                <a:solidFill>
                  <a:srgbClr val="333333"/>
                </a:solidFill>
                <a:latin typeface="Gill Sans MT" panose="020B0502020104020203" pitchFamily="34" charset="0"/>
              </a:rPr>
              <a:t>(biótico y abiótico)</a:t>
            </a:r>
            <a:endParaRPr lang="es-ES" sz="2000" dirty="0">
              <a:solidFill>
                <a:srgbClr val="333333"/>
              </a:solidFill>
              <a:latin typeface="Gill Sans MT" panose="020B0502020104020203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779912" y="4483968"/>
            <a:ext cx="1534888" cy="914400"/>
          </a:xfrm>
          <a:prstGeom prst="rect">
            <a:avLst/>
          </a:prstGeom>
          <a:noFill/>
          <a:ln w="762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 smtClean="0">
                <a:solidFill>
                  <a:srgbClr val="333333"/>
                </a:solidFill>
                <a:latin typeface="Gill Sans MT" panose="020B0502020104020203" pitchFamily="34" charset="0"/>
              </a:rPr>
              <a:t>Proceso Ecológico</a:t>
            </a:r>
            <a:endParaRPr lang="es-ES" sz="2000" dirty="0">
              <a:solidFill>
                <a:srgbClr val="333333"/>
              </a:solidFill>
              <a:latin typeface="Gill Sans MT" panose="020B0502020104020203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254111" y="4361656"/>
            <a:ext cx="1638369" cy="914400"/>
          </a:xfrm>
          <a:prstGeom prst="rect">
            <a:avLst/>
          </a:prstGeom>
          <a:noFill/>
          <a:ln w="762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 smtClean="0">
                <a:solidFill>
                  <a:srgbClr val="333333"/>
                </a:solidFill>
                <a:latin typeface="Gill Sans MT" panose="020B0502020104020203" pitchFamily="34" charset="0"/>
              </a:rPr>
              <a:t>Proceso de Observación</a:t>
            </a:r>
            <a:endParaRPr lang="es-ES" sz="2000" dirty="0">
              <a:solidFill>
                <a:srgbClr val="333333"/>
              </a:solidFill>
              <a:latin typeface="Gill Sans MT" panose="020B0502020104020203" pitchFamily="34" charset="0"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3419872" y="3565132"/>
            <a:ext cx="2520280" cy="0"/>
          </a:xfrm>
          <a:prstGeom prst="straightConnector1">
            <a:avLst/>
          </a:prstGeom>
          <a:ln w="28575"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3419872" y="3709149"/>
            <a:ext cx="2520280" cy="0"/>
          </a:xfrm>
          <a:prstGeom prst="straightConnector1">
            <a:avLst/>
          </a:prstGeom>
          <a:ln w="28575"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6084168" y="5564088"/>
            <a:ext cx="576064" cy="457200"/>
          </a:xfrm>
          <a:prstGeom prst="rect">
            <a:avLst/>
          </a:prstGeom>
          <a:noFill/>
          <a:ln w="762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b="1" dirty="0">
                <a:solidFill>
                  <a:srgbClr val="333333"/>
                </a:solidFill>
                <a:latin typeface="Gill Sans MT" panose="020B0502020104020203" pitchFamily="34" charset="0"/>
              </a:rPr>
              <a:t>C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6372200" y="3907904"/>
            <a:ext cx="0" cy="1562472"/>
          </a:xfrm>
          <a:prstGeom prst="straightConnector1">
            <a:avLst/>
          </a:prstGeom>
          <a:ln w="28575"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6084168" y="3378696"/>
            <a:ext cx="576064" cy="457200"/>
          </a:xfrm>
          <a:prstGeom prst="rect">
            <a:avLst/>
          </a:prstGeom>
          <a:noFill/>
          <a:ln w="76200">
            <a:solidFill>
              <a:schemeClr val="accent3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b="1" dirty="0" smtClean="0">
                <a:solidFill>
                  <a:srgbClr val="333333"/>
                </a:solidFill>
                <a:latin typeface="Gill Sans MT" panose="020B0502020104020203" pitchFamily="34" charset="0"/>
              </a:rPr>
              <a:t>N</a:t>
            </a:r>
            <a:endParaRPr lang="es-ES" sz="2000" b="1" dirty="0">
              <a:solidFill>
                <a:srgbClr val="333333"/>
              </a:solidFill>
              <a:latin typeface="Gill Sans MT" panose="020B0502020104020203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547356" y="3763888"/>
            <a:ext cx="24644" cy="648072"/>
          </a:xfrm>
          <a:prstGeom prst="straightConnector1">
            <a:avLst/>
          </a:prstGeom>
          <a:ln w="28575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6516216" y="4844008"/>
            <a:ext cx="576064" cy="0"/>
          </a:xfrm>
          <a:prstGeom prst="straightConnector1">
            <a:avLst/>
          </a:prstGeom>
          <a:ln w="28575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034738" y="6375173"/>
            <a:ext cx="4441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(</a:t>
            </a:r>
            <a:r>
              <a:rPr lang="es-ES" dirty="0" err="1" smtClean="0"/>
              <a:t>Royle</a:t>
            </a:r>
            <a:r>
              <a:rPr lang="es-ES" dirty="0" smtClean="0"/>
              <a:t> </a:t>
            </a:r>
            <a:r>
              <a:rPr lang="en-US" dirty="0" smtClean="0"/>
              <a:t>&amp; </a:t>
            </a:r>
            <a:r>
              <a:rPr lang="en-US" dirty="0" err="1" smtClean="0"/>
              <a:t>Dorazio</a:t>
            </a:r>
            <a:r>
              <a:rPr lang="en-US" dirty="0" smtClean="0"/>
              <a:t> 2008, </a:t>
            </a:r>
            <a:r>
              <a:rPr lang="es-ES" dirty="0" err="1" smtClean="0"/>
              <a:t>Kery</a:t>
            </a:r>
            <a:r>
              <a:rPr lang="es-ES" dirty="0" smtClean="0"/>
              <a:t> </a:t>
            </a:r>
            <a:r>
              <a:rPr lang="en-US" dirty="0" smtClean="0"/>
              <a:t>&amp; Schaub 2012)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61420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71600" y="107921"/>
            <a:ext cx="81369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MODELOS JERÁRQUICOS</a:t>
            </a:r>
            <a:endParaRPr lang="es-ES" sz="36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57" name="Content Placeholder 4"/>
          <p:cNvSpPr txBox="1">
            <a:spLocks/>
          </p:cNvSpPr>
          <p:nvPr/>
        </p:nvSpPr>
        <p:spPr>
          <a:xfrm>
            <a:off x="1187624" y="980728"/>
            <a:ext cx="7864887" cy="537432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600"/>
              </a:spcBef>
              <a:spcAft>
                <a:spcPts val="600"/>
              </a:spcAft>
            </a:pP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Secuencia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dependiente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variables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aleatorias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(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observadas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y no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observadas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) –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Ej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. ANOVA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bloques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aleatorios</a:t>
            </a:r>
            <a:endParaRPr lang="en-US" sz="26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fontAlgn="auto">
              <a:spcBef>
                <a:spcPts val="600"/>
              </a:spcBef>
              <a:spcAft>
                <a:spcPts val="600"/>
              </a:spcAft>
            </a:pPr>
            <a:endParaRPr lang="en-US" sz="2600" dirty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fontAlgn="auto">
              <a:spcBef>
                <a:spcPts val="600"/>
              </a:spcBef>
              <a:spcAft>
                <a:spcPts val="600"/>
              </a:spcAft>
            </a:pPr>
            <a:endParaRPr lang="en-US" sz="26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fontAlgn="auto">
              <a:spcBef>
                <a:spcPts val="600"/>
              </a:spcBef>
              <a:spcAft>
                <a:spcPts val="600"/>
              </a:spcAft>
            </a:pPr>
            <a:endParaRPr lang="en-US" sz="2600" dirty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fontAlgn="auto">
              <a:spcBef>
                <a:spcPts val="600"/>
              </a:spcBef>
              <a:spcAft>
                <a:spcPts val="600"/>
              </a:spcAft>
            </a:pPr>
            <a:endParaRPr lang="en-US" sz="26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fontAlgn="auto">
              <a:spcBef>
                <a:spcPts val="600"/>
              </a:spcBef>
              <a:spcAft>
                <a:spcPts val="600"/>
              </a:spcAft>
            </a:pPr>
            <a:endParaRPr lang="en-US" sz="2800" dirty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lvl="1" fontAlgn="auto">
              <a:spcBef>
                <a:spcPts val="600"/>
              </a:spcBef>
              <a:spcAft>
                <a:spcPts val="600"/>
              </a:spcAft>
            </a:pP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Otros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nombres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: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estado-espacio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,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aleatorios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,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modelos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mixtos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, variables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latentes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,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etc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…</a:t>
            </a:r>
            <a:endParaRPr lang="en-US" sz="2400" dirty="0">
              <a:solidFill>
                <a:srgbClr val="636382"/>
              </a:solidFill>
              <a:latin typeface="Gill Sans MT" panose="020B0502020104020203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12" t="25977" r="8577" b="24597"/>
          <a:stretch/>
        </p:blipFill>
        <p:spPr bwMode="auto">
          <a:xfrm>
            <a:off x="1187624" y="2204864"/>
            <a:ext cx="7598683" cy="2750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56649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DETECCIÓN IMPERFECTA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43608" y="1124744"/>
            <a:ext cx="8064896" cy="489654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Desafortunadamente muchos diseños de muestreo en conservación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ignoran la detección incompleta de animales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asumen que la probabilidad de detección es homogénea en espacio y tiempo.</a:t>
            </a:r>
          </a:p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Ignorarla nos puede llevar a sesgos importantes y conclusiones falsas</a:t>
            </a:r>
          </a:p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146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71600" y="107921"/>
            <a:ext cx="81369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MODELOS JERÁRQUICOS</a:t>
            </a:r>
            <a:endParaRPr lang="es-ES" sz="36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57" name="Content Placeholder 4"/>
          <p:cNvSpPr txBox="1">
            <a:spLocks/>
          </p:cNvSpPr>
          <p:nvPr/>
        </p:nvSpPr>
        <p:spPr>
          <a:xfrm>
            <a:off x="1187624" y="980727"/>
            <a:ext cx="7864887" cy="5838377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Ejemplo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Kery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&amp; Schaub 2012: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Descripción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matemática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simple del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proceso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observación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en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conteos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simples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 smtClean="0">
              <a:solidFill>
                <a:srgbClr val="333333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16 </a:t>
            </a:r>
            <a:r>
              <a:rPr lang="en-US" sz="2000" dirty="0" err="1" smtClean="0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chingolos</a:t>
            </a:r>
            <a:r>
              <a:rPr lang="en-US" sz="2000" dirty="0" smtClean="0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N=16, </a:t>
            </a:r>
            <a:r>
              <a:rPr lang="en-US" sz="2000" dirty="0" err="1" smtClean="0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probabilidad</a:t>
            </a:r>
            <a:r>
              <a:rPr lang="en-US" sz="2000" dirty="0" smtClean="0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de </a:t>
            </a:r>
            <a:r>
              <a:rPr lang="en-US" sz="2000" dirty="0" err="1" smtClean="0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detección</a:t>
            </a:r>
            <a:r>
              <a:rPr lang="en-US" sz="2000" dirty="0" smtClean="0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p=0,4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 smtClean="0">
              <a:solidFill>
                <a:srgbClr val="333333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&gt; </a:t>
            </a: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N=16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&gt; p=0.4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&gt; 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&gt; </a:t>
            </a:r>
            <a:r>
              <a:rPr lang="en-US" sz="16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rbinom</a:t>
            </a: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(n=1,size=N, </a:t>
            </a:r>
            <a:r>
              <a:rPr lang="en-US" sz="16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</a:t>
            </a: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=p) 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[1] 4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&gt; </a:t>
            </a:r>
            <a:r>
              <a:rPr lang="en-US" sz="16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rbinom</a:t>
            </a: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(n=1,size=N, </a:t>
            </a:r>
            <a:r>
              <a:rPr lang="en-US" sz="16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</a:t>
            </a: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=p) 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[1] 6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&gt; </a:t>
            </a:r>
            <a:r>
              <a:rPr lang="en-US" sz="16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rbinom</a:t>
            </a: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(n=1,size=N, </a:t>
            </a:r>
            <a:r>
              <a:rPr lang="en-US" sz="16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</a:t>
            </a: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=p) 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[1] 5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&gt; </a:t>
            </a:r>
            <a:r>
              <a:rPr lang="en-US" sz="16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rbinom</a:t>
            </a: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(n=1,size=N, </a:t>
            </a:r>
            <a:r>
              <a:rPr lang="en-US" sz="16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</a:t>
            </a: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=p) 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[1] 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8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&gt; C&lt;-</a:t>
            </a:r>
            <a:r>
              <a:rPr lang="en-US" sz="16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rbinom</a:t>
            </a: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(n=10000000,size=N, </a:t>
            </a:r>
            <a:r>
              <a:rPr lang="en-US" sz="16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</a:t>
            </a: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=p) 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&gt; mean(C)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[1] 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6.40001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&gt; </a:t>
            </a:r>
            <a:r>
              <a:rPr lang="en-US" sz="16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var</a:t>
            </a: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(C)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[1] 3.840289</a:t>
            </a:r>
            <a:endParaRPr lang="en-US" sz="1600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000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71600" y="107921"/>
            <a:ext cx="81369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MODELOS JERÁRQUICOS</a:t>
            </a:r>
            <a:endParaRPr lang="es-ES" sz="36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57" name="Content Placeholder 4"/>
          <p:cNvSpPr txBox="1">
            <a:spLocks/>
          </p:cNvSpPr>
          <p:nvPr/>
        </p:nvSpPr>
        <p:spPr>
          <a:xfrm>
            <a:off x="1187624" y="980728"/>
            <a:ext cx="7864887" cy="537432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600"/>
              </a:spcAft>
            </a:pP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Proceso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observación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Binomial (el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más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común</a:t>
            </a:r>
            <a:r>
              <a:rPr lang="en-US" sz="2800" dirty="0">
                <a:solidFill>
                  <a:srgbClr val="636382"/>
                </a:solidFill>
                <a:latin typeface="Gill Sans MT" panose="020B0502020104020203" pitchFamily="34" charset="0"/>
              </a:rPr>
              <a:t>)</a:t>
            </a:r>
            <a:endParaRPr lang="en-US" sz="28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lvl="1" fontAlgn="auto">
              <a:spcBef>
                <a:spcPts val="0"/>
              </a:spcBef>
              <a:spcAft>
                <a:spcPts val="600"/>
              </a:spcAft>
            </a:pP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Conteo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menor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 N,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promedio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N*p</a:t>
            </a:r>
          </a:p>
          <a:p>
            <a:pPr lvl="1" fontAlgn="auto">
              <a:spcBef>
                <a:spcPts val="0"/>
              </a:spcBef>
              <a:spcAft>
                <a:spcPts val="600"/>
              </a:spcAft>
            </a:pP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Siempre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hay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variación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aunque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haya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condiciones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iguales</a:t>
            </a:r>
            <a:endParaRPr lang="en-US" sz="2400" dirty="0" smtClean="0">
              <a:solidFill>
                <a:srgbClr val="636382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 fontAlgn="auto">
              <a:spcBef>
                <a:spcPts val="0"/>
              </a:spcBef>
              <a:spcAft>
                <a:spcPts val="600"/>
              </a:spcAft>
            </a:pP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Puede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ser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afectado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por</a:t>
            </a:r>
            <a:r>
              <a:rPr lang="en-US" sz="24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covariables</a:t>
            </a:r>
            <a:endParaRPr lang="en-US" sz="2400" dirty="0" smtClean="0">
              <a:solidFill>
                <a:srgbClr val="636382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 fontAlgn="auto">
              <a:spcBef>
                <a:spcPts val="0"/>
              </a:spcBef>
              <a:spcAft>
                <a:spcPts val="600"/>
              </a:spcAft>
            </a:pPr>
            <a:endParaRPr lang="en-US" sz="2400" dirty="0">
              <a:solidFill>
                <a:srgbClr val="636382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fontAlgn="auto">
              <a:spcBef>
                <a:spcPts val="0"/>
              </a:spcBef>
              <a:spcAft>
                <a:spcPts val="600"/>
              </a:spcAft>
            </a:pP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Otros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Poisson (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conteos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), Beta-Binomial (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detecciones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no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independientes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), etc.</a:t>
            </a:r>
          </a:p>
          <a:p>
            <a:pPr lvl="1" fontAlgn="auto">
              <a:spcBef>
                <a:spcPts val="0"/>
              </a:spcBef>
              <a:spcAft>
                <a:spcPts val="600"/>
              </a:spcAft>
            </a:pPr>
            <a:endParaRPr lang="en-US" sz="2400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713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71600" y="107921"/>
            <a:ext cx="81369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MODELOS JERÁRQUICOS (</a:t>
            </a:r>
            <a:r>
              <a:rPr lang="es-ES" sz="3200" i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“</a:t>
            </a:r>
            <a:r>
              <a:rPr lang="es-ES" sz="3200" i="1" dirty="0" err="1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State-Space</a:t>
            </a:r>
            <a:r>
              <a:rPr lang="es-ES" sz="3200" i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”</a:t>
            </a:r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)</a:t>
            </a:r>
            <a:endParaRPr lang="es-ES" sz="36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57" name="Content Placeholder 4"/>
          <p:cNvSpPr txBox="1">
            <a:spLocks/>
          </p:cNvSpPr>
          <p:nvPr/>
        </p:nvSpPr>
        <p:spPr>
          <a:xfrm>
            <a:off x="1187624" y="980728"/>
            <a:ext cx="7864887" cy="537432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Compuesto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2 </a:t>
            </a:r>
            <a:r>
              <a:rPr lang="en-US" sz="2800" dirty="0">
                <a:solidFill>
                  <a:srgbClr val="636382"/>
                </a:solidFill>
                <a:latin typeface="Gill Sans MT" panose="020B0502020104020203" pitchFamily="34" charset="0"/>
              </a:rPr>
              <a:t>sets 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de </a:t>
            </a:r>
            <a:r>
              <a:rPr lang="en-US" sz="28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ecuaciones</a:t>
            </a:r>
            <a:r>
              <a:rPr lang="en-US" sz="28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: </a:t>
            </a:r>
            <a:endParaRPr lang="en-US" sz="2800" dirty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Ecuación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estado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: describe el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estado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real de un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sistema</a:t>
            </a:r>
            <a:endParaRPr lang="en-US" sz="2600" dirty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Ecuación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de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observación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: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relaciona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el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el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estado</a:t>
            </a:r>
            <a:r>
              <a:rPr lang="en-U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real a la </a:t>
            </a:r>
            <a:r>
              <a:rPr lang="en-US" sz="26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observación</a:t>
            </a:r>
            <a:endParaRPr lang="en-US" sz="2600" dirty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s-ES" sz="26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Marco muy general y flexible </a:t>
            </a:r>
            <a:endParaRPr lang="es-ES" sz="2600" dirty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lvl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s-ES" sz="24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Datos de Captura-recaptura  </a:t>
            </a:r>
            <a:endParaRPr lang="es-ES" sz="2400" dirty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lvl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s-ES" sz="24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Datos de Ocupación </a:t>
            </a:r>
            <a:endParaRPr lang="es-ES" sz="2400" dirty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lvl="1" fontAlgn="auto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endParaRPr lang="en-US" sz="2400" dirty="0" smtClean="0">
              <a:solidFill>
                <a:srgbClr val="636382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5244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29" t="24424" r="21201" b="16898"/>
          <a:stretch/>
        </p:blipFill>
        <p:spPr bwMode="auto">
          <a:xfrm>
            <a:off x="1331640" y="1637212"/>
            <a:ext cx="6823881" cy="40240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36512" y="6453336"/>
            <a:ext cx="2206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(</a:t>
            </a:r>
            <a:r>
              <a:rPr lang="es-ES" dirty="0" err="1" smtClean="0"/>
              <a:t>Kery</a:t>
            </a:r>
            <a:r>
              <a:rPr lang="es-ES" dirty="0" smtClean="0"/>
              <a:t> </a:t>
            </a:r>
            <a:r>
              <a:rPr lang="en-US" dirty="0" smtClean="0"/>
              <a:t>&amp; Schaub 2012)</a:t>
            </a:r>
            <a:endParaRPr lang="es-ES" dirty="0"/>
          </a:p>
        </p:txBody>
      </p:sp>
      <p:sp>
        <p:nvSpPr>
          <p:cNvPr id="6" name="TextBox 5"/>
          <p:cNvSpPr txBox="1"/>
          <p:nvPr/>
        </p:nvSpPr>
        <p:spPr>
          <a:xfrm>
            <a:off x="1187624" y="3933056"/>
            <a:ext cx="333456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ES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Proceso de observación </a:t>
            </a:r>
            <a:endParaRPr lang="es-ES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87624" y="1700808"/>
            <a:ext cx="255711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ES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Proceso de estado</a:t>
            </a:r>
            <a:endParaRPr lang="es-ES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03648" y="1084674"/>
            <a:ext cx="2919389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ES" sz="2000" i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Conteos en el tiempo</a:t>
            </a:r>
            <a:endParaRPr lang="es-ES" sz="2000" i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71600" y="107921"/>
            <a:ext cx="81369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MODELOS JERÁRQUICOS (</a:t>
            </a:r>
            <a:r>
              <a:rPr lang="es-ES" sz="3200" i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“</a:t>
            </a:r>
            <a:r>
              <a:rPr lang="es-ES" sz="3200" i="1" dirty="0" err="1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State-Space</a:t>
            </a:r>
            <a:r>
              <a:rPr lang="es-ES" sz="3200" i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”</a:t>
            </a:r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)</a:t>
            </a:r>
            <a:endParaRPr lang="es-ES" sz="36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4234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15616" y="980728"/>
            <a:ext cx="7845505" cy="53609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lvl="1">
              <a:lnSpc>
                <a:spcPct val="120000"/>
              </a:lnSpc>
              <a:buSzPct val="80000"/>
            </a:pPr>
            <a:r>
              <a:rPr lang="en-US" sz="2800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Probabilidad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que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 un </a:t>
            </a:r>
            <a:r>
              <a:rPr lang="en-US" sz="2800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sitio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seleccionado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 al </a:t>
            </a:r>
            <a:r>
              <a:rPr lang="en-US" sz="2800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azar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 en un </a:t>
            </a:r>
            <a:r>
              <a:rPr lang="en-US" sz="2800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área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est</a:t>
            </a:r>
            <a:r>
              <a:rPr lang="es-E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é ocupado por una especie</a:t>
            </a:r>
            <a:endParaRPr lang="en-US" sz="2800" dirty="0">
              <a:solidFill>
                <a:schemeClr val="tx2">
                  <a:lumMod val="50000"/>
                </a:schemeClr>
              </a:solidFill>
              <a:latin typeface="Gill Sans MT" panose="020B0502020104020203" pitchFamily="34" charset="0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200" dirty="0" smtClean="0">
              <a:solidFill>
                <a:schemeClr val="tx2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87624" y="2492896"/>
            <a:ext cx="7694676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z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 = 1      </a:t>
            </a: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Sitio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está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ocupado</a:t>
            </a:r>
            <a:endParaRPr lang="en-US" sz="2800" dirty="0" smtClean="0">
              <a:solidFill>
                <a:schemeClr val="accent1">
                  <a:lumMod val="75000"/>
                </a:schemeClr>
              </a:solidFill>
              <a:latin typeface="Gill Sans MT" panose="020B0502020104020203" pitchFamily="34" charset="0"/>
            </a:endParaRPr>
          </a:p>
          <a:p>
            <a:r>
              <a:rPr lang="en-US" sz="2800" i="1" dirty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z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 = 0</a:t>
            </a:r>
            <a:r>
              <a:rPr lang="en-US" sz="2800" dirty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     </a:t>
            </a: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Sitio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 no </a:t>
            </a: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ocupado</a:t>
            </a:r>
            <a:endParaRPr lang="en-US" sz="2800" dirty="0" smtClean="0">
              <a:solidFill>
                <a:schemeClr val="accent1">
                  <a:lumMod val="75000"/>
                </a:schemeClr>
              </a:solidFill>
              <a:latin typeface="Gill Sans MT" panose="020B0502020104020203" pitchFamily="34" charset="0"/>
            </a:endParaRPr>
          </a:p>
          <a:p>
            <a:endParaRPr lang="en-US" dirty="0" smtClean="0">
              <a:latin typeface="Gill Sans MT" panose="020B0502020104020203" pitchFamily="34" charset="0"/>
            </a:endParaRPr>
          </a:p>
          <a:p>
            <a:r>
              <a:rPr lang="en-US" sz="2800" i="1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z</a:t>
            </a:r>
            <a:r>
              <a:rPr lang="en-US" sz="2800" baseline="-25000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i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 ~ Bernoulli (</a:t>
            </a:r>
            <a:r>
              <a:rPr lang="az-Cyrl-AZ" sz="2800" i="1" dirty="0" smtClean="0">
                <a:solidFill>
                  <a:schemeClr val="tx2">
                    <a:lumMod val="50000"/>
                  </a:schemeClr>
                </a:solidFill>
              </a:rPr>
              <a:t>ѱ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)                </a:t>
            </a: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Proceso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ecológico</a:t>
            </a:r>
            <a:r>
              <a:rPr lang="en-US" sz="2800" dirty="0" smtClean="0">
                <a:latin typeface="Gill Sans MT" panose="020B0502020104020203" pitchFamily="34" charset="0"/>
              </a:rPr>
              <a:t> </a:t>
            </a:r>
          </a:p>
          <a:p>
            <a:r>
              <a:rPr lang="en-US" sz="2800" i="1" dirty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y</a:t>
            </a:r>
            <a:r>
              <a:rPr lang="en-US" sz="2800" i="1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sz="2800" i="1" baseline="-25000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i,j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| </a:t>
            </a:r>
            <a:r>
              <a:rPr lang="en-US" sz="2800" i="1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z</a:t>
            </a:r>
            <a:r>
              <a:rPr lang="en-US" sz="2800" baseline="-25000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i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~ Bernoulli 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(</a:t>
            </a:r>
            <a:r>
              <a:rPr lang="en-US" sz="2800" i="1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z</a:t>
            </a:r>
            <a:r>
              <a:rPr lang="en-US" sz="2800" baseline="-25000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i</a:t>
            </a:r>
            <a:r>
              <a:rPr lang="en-US" sz="2800" baseline="-250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*</a:t>
            </a:r>
            <a:r>
              <a:rPr lang="en-US" sz="2800" i="1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p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)    </a:t>
            </a: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Proceso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 de </a:t>
            </a: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observación</a:t>
            </a:r>
            <a:endParaRPr lang="en-US" sz="2800" dirty="0" smtClean="0">
              <a:solidFill>
                <a:schemeClr val="accent1">
                  <a:lumMod val="75000"/>
                </a:schemeClr>
              </a:solidFill>
              <a:latin typeface="Gill Sans MT" panose="020B0502020104020203" pitchFamily="34" charset="0"/>
            </a:endParaRPr>
          </a:p>
          <a:p>
            <a:endParaRPr lang="en-US" dirty="0">
              <a:solidFill>
                <a:schemeClr val="accent1">
                  <a:lumMod val="75000"/>
                </a:schemeClr>
              </a:solidFill>
              <a:latin typeface="Gill Sans MT" panose="020B0502020104020203" pitchFamily="34" charset="0"/>
            </a:endParaRPr>
          </a:p>
          <a:p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y</a:t>
            </a:r>
            <a:r>
              <a:rPr lang="en-US" sz="2800" i="1" dirty="0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 = </a:t>
            </a:r>
            <a:r>
              <a:rPr lang="en-US" sz="2800" i="1" dirty="0" err="1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datos</a:t>
            </a:r>
            <a:endParaRPr lang="en-US" sz="2800" i="1" dirty="0" smtClean="0">
              <a:solidFill>
                <a:schemeClr val="accent1">
                  <a:lumMod val="75000"/>
                </a:schemeClr>
              </a:solidFill>
              <a:latin typeface="Gill Sans MT" panose="020B0502020104020203" pitchFamily="34" charset="0"/>
            </a:endParaRPr>
          </a:p>
          <a:p>
            <a:r>
              <a:rPr lang="en-US" sz="2800" i="1" dirty="0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p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 = </a:t>
            </a: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probabilidad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 de </a:t>
            </a: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detección</a:t>
            </a:r>
            <a:endParaRPr lang="en-US" sz="2800" dirty="0" smtClean="0">
              <a:solidFill>
                <a:schemeClr val="accent1">
                  <a:lumMod val="75000"/>
                </a:schemeClr>
              </a:solidFill>
              <a:latin typeface="Gill Sans MT" panose="020B0502020104020203" pitchFamily="34" charset="0"/>
            </a:endParaRPr>
          </a:p>
          <a:p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sitio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sz="2800" i="1" dirty="0" err="1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i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 , </a:t>
            </a: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réplica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sz="2800" i="1" dirty="0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j</a:t>
            </a:r>
            <a:r>
              <a:rPr lang="en-US" sz="2800" dirty="0" smtClean="0">
                <a:latin typeface="Gill Sans MT" panose="020B0502020104020203" pitchFamily="34" charset="0"/>
              </a:rPr>
              <a:t>  </a:t>
            </a:r>
            <a:endParaRPr lang="en-US" sz="2800" dirty="0">
              <a:latin typeface="Gill Sans MT" panose="020B0502020104020203" pitchFamily="34" charset="0"/>
            </a:endParaRPr>
          </a:p>
        </p:txBody>
      </p:sp>
      <p:sp>
        <p:nvSpPr>
          <p:cNvPr id="9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F1175BC-7F16-4EAD-8A38-2614B65A15FD}" type="slidenum">
              <a:rPr lang="en-US" smtClean="0"/>
              <a:t>44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115616" y="107921"/>
            <a:ext cx="7992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Ocupación como Modelo Jerárquico</a:t>
            </a:r>
            <a:endParaRPr lang="es-ES" sz="40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5150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F1175BC-7F16-4EAD-8A38-2614B65A15FD}" type="slidenum">
              <a:rPr lang="en-US" smtClean="0"/>
              <a:t>45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115616" y="107921"/>
            <a:ext cx="7992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Ocupación como Modelo Jerárquico</a:t>
            </a:r>
            <a:endParaRPr lang="es-ES" sz="40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59632" y="1503800"/>
            <a:ext cx="755066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z</a:t>
            </a:r>
            <a:r>
              <a:rPr lang="en-US" sz="2800" baseline="-25000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i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 ~ Bernoulli (</a:t>
            </a:r>
            <a:r>
              <a:rPr lang="az-Cyrl-AZ" sz="2800" i="1" dirty="0" smtClean="0">
                <a:solidFill>
                  <a:schemeClr val="tx2">
                    <a:lumMod val="50000"/>
                  </a:schemeClr>
                </a:solidFill>
              </a:rPr>
              <a:t>ѱ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) 		</a:t>
            </a: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Proceso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ecológico</a:t>
            </a:r>
            <a:r>
              <a:rPr lang="en-US" sz="2800" dirty="0">
                <a:latin typeface="Gill Sans MT" panose="020B0502020104020203" pitchFamily="34" charset="0"/>
              </a:rPr>
              <a:t> </a:t>
            </a:r>
            <a:endParaRPr lang="en-US" sz="2800" dirty="0" smtClean="0">
              <a:latin typeface="Gill Sans MT" panose="020B0502020104020203" pitchFamily="34" charset="0"/>
            </a:endParaRPr>
          </a:p>
          <a:p>
            <a:r>
              <a:rPr lang="en-US" sz="2800" i="1" dirty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y</a:t>
            </a:r>
            <a:r>
              <a:rPr lang="en-US" sz="2800" i="1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sz="2800" i="1" baseline="-25000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i,j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| </a:t>
            </a:r>
            <a:r>
              <a:rPr lang="en-US" sz="2800" i="1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z</a:t>
            </a:r>
            <a:r>
              <a:rPr lang="en-US" sz="2800" baseline="-25000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i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~ Bernoulli 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(</a:t>
            </a:r>
            <a:r>
              <a:rPr lang="en-US" sz="2800" i="1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z</a:t>
            </a:r>
            <a:r>
              <a:rPr lang="en-US" sz="2800" baseline="-25000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i</a:t>
            </a:r>
            <a:r>
              <a:rPr lang="en-US" sz="2800" baseline="-250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*</a:t>
            </a:r>
            <a:r>
              <a:rPr lang="en-US" sz="2800" i="1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p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)   </a:t>
            </a: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Proceso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de </a:t>
            </a: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  <a:latin typeface="Gill Sans MT" panose="020B0502020104020203" pitchFamily="34" charset="0"/>
              </a:rPr>
              <a:t>observación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Gill Sans MT" panose="020B0502020104020203" pitchFamily="34" charset="0"/>
            </a:endParaRPr>
          </a:p>
          <a:p>
            <a:endParaRPr lang="en-US" sz="2800" dirty="0" smtClean="0">
              <a:solidFill>
                <a:schemeClr val="accent1">
                  <a:lumMod val="75000"/>
                </a:schemeClr>
              </a:solidFill>
              <a:latin typeface="Gill Sans MT" panose="020B0502020104020203" pitchFamily="34" charset="0"/>
            </a:endParaRPr>
          </a:p>
          <a:p>
            <a:endParaRPr lang="en-US" sz="2800" dirty="0">
              <a:solidFill>
                <a:schemeClr val="accent1">
                  <a:lumMod val="75000"/>
                </a:schemeClr>
              </a:solidFill>
              <a:latin typeface="Gill Sans MT" panose="020B0502020104020203" pitchFamily="34" charset="0"/>
            </a:endParaRPr>
          </a:p>
          <a:p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logit (</a:t>
            </a:r>
            <a:r>
              <a:rPr lang="az-Cyrl-AZ" sz="2800" i="1" dirty="0" smtClean="0">
                <a:solidFill>
                  <a:schemeClr val="tx2">
                    <a:lumMod val="50000"/>
                  </a:schemeClr>
                </a:solidFill>
              </a:rPr>
              <a:t>ѱ</a:t>
            </a:r>
            <a:r>
              <a:rPr lang="en-US" sz="2800" i="1" baseline="-25000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i</a:t>
            </a:r>
            <a:r>
              <a:rPr lang="en-US" sz="2800" i="1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) = </a:t>
            </a:r>
            <a:r>
              <a:rPr lang="el-GR" sz="2800" dirty="0" smtClean="0">
                <a:solidFill>
                  <a:schemeClr val="tx2">
                    <a:lumMod val="50000"/>
                  </a:schemeClr>
                </a:solidFill>
              </a:rPr>
              <a:t>α</a:t>
            </a:r>
            <a:r>
              <a:rPr lang="en-US" sz="2800" baseline="-250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psi</a:t>
            </a:r>
            <a:r>
              <a:rPr lang="en-US" sz="2800" i="1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 + </a:t>
            </a:r>
            <a:r>
              <a:rPr lang="el-GR" sz="2800" dirty="0" smtClean="0">
                <a:solidFill>
                  <a:schemeClr val="tx2">
                    <a:lumMod val="50000"/>
                  </a:schemeClr>
                </a:solidFill>
              </a:rPr>
              <a:t>β</a:t>
            </a:r>
            <a:r>
              <a:rPr lang="en-US" sz="2800" baseline="-250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x1</a:t>
            </a:r>
            <a:r>
              <a:rPr lang="en-US" sz="2800" i="1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*x1</a:t>
            </a:r>
            <a:r>
              <a:rPr lang="en-US" sz="2800" i="1" baseline="-250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i</a:t>
            </a:r>
            <a:endParaRPr lang="en-US" sz="2800" baseline="-25000" dirty="0" smtClean="0">
              <a:solidFill>
                <a:schemeClr val="tx2">
                  <a:lumMod val="50000"/>
                </a:schemeClr>
              </a:solidFill>
              <a:latin typeface="Gill Sans MT" panose="020B0502020104020203" pitchFamily="34" charset="0"/>
            </a:endParaRPr>
          </a:p>
          <a:p>
            <a:endParaRPr lang="en-US" sz="1400" dirty="0" smtClean="0">
              <a:solidFill>
                <a:schemeClr val="tx2">
                  <a:lumMod val="50000"/>
                </a:schemeClr>
              </a:solidFill>
              <a:latin typeface="Gill Sans MT" panose="020B0502020104020203" pitchFamily="34" charset="0"/>
            </a:endParaRPr>
          </a:p>
          <a:p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logit (</a:t>
            </a:r>
            <a:r>
              <a:rPr lang="en-US" sz="2800" i="1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p</a:t>
            </a:r>
            <a:r>
              <a:rPr lang="en-US" sz="2800" i="1" baseline="-25000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ij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) </a:t>
            </a:r>
            <a:r>
              <a:rPr lang="en-US" sz="2800" dirty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= </a:t>
            </a:r>
            <a:r>
              <a:rPr lang="el-GR" sz="2800" dirty="0" smtClean="0">
                <a:solidFill>
                  <a:schemeClr val="tx2">
                    <a:lumMod val="50000"/>
                  </a:schemeClr>
                </a:solidFill>
              </a:rPr>
              <a:t>α</a:t>
            </a:r>
            <a:r>
              <a:rPr lang="en-US" sz="2800" baseline="-250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p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sz="2800" dirty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+ </a:t>
            </a:r>
            <a:r>
              <a:rPr lang="el-GR" sz="2800" dirty="0" smtClean="0">
                <a:solidFill>
                  <a:schemeClr val="tx2">
                    <a:lumMod val="50000"/>
                  </a:schemeClr>
                </a:solidFill>
              </a:rPr>
              <a:t>β</a:t>
            </a:r>
            <a:r>
              <a:rPr lang="en-US" sz="2800" baseline="-250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x2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*</a:t>
            </a:r>
            <a:r>
              <a:rPr lang="en-US" sz="2800" i="1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x2</a:t>
            </a:r>
            <a:r>
              <a:rPr lang="en-US" sz="2800" i="1" baseline="-250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ij</a:t>
            </a:r>
            <a:endParaRPr lang="en-US" sz="2800" i="1" baseline="-25000" dirty="0">
              <a:solidFill>
                <a:schemeClr val="tx2">
                  <a:lumMod val="50000"/>
                </a:schemeClr>
              </a:solidFill>
              <a:latin typeface="Gill Sans MT" panose="020B0502020104020203" pitchFamily="34" charset="0"/>
            </a:endParaRPr>
          </a:p>
          <a:p>
            <a:endParaRPr lang="en-US" dirty="0" smtClean="0">
              <a:solidFill>
                <a:schemeClr val="accent1">
                  <a:lumMod val="75000"/>
                </a:schemeClr>
              </a:solidFill>
              <a:latin typeface="Gill Sans MT" panose="020B0502020104020203" pitchFamily="34" charset="0"/>
            </a:endParaRPr>
          </a:p>
          <a:p>
            <a:endParaRPr lang="en-US" sz="2800" dirty="0" smtClean="0">
              <a:solidFill>
                <a:schemeClr val="tx2">
                  <a:lumMod val="50000"/>
                </a:schemeClr>
              </a:solidFill>
              <a:latin typeface="Gill Sans MT" panose="020B0502020104020203" pitchFamily="34" charset="0"/>
            </a:endParaRPr>
          </a:p>
          <a:p>
            <a:r>
              <a:rPr lang="en-US" sz="2800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covariables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, </a:t>
            </a:r>
            <a:r>
              <a:rPr lang="en-US" sz="2800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dinámico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, multi-</a:t>
            </a:r>
            <a:r>
              <a:rPr lang="en-US" sz="2800" dirty="0" err="1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especies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, etc.</a:t>
            </a:r>
            <a:endParaRPr lang="en-US" sz="2800" dirty="0">
              <a:solidFill>
                <a:schemeClr val="tx2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7436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71600" y="107921"/>
            <a:ext cx="8136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REFERENCIAS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71600" y="1033717"/>
            <a:ext cx="7866218" cy="4483515"/>
          </a:xfrm>
          <a:prstGeom prst="rect">
            <a:avLst/>
          </a:prstGeom>
        </p:spPr>
        <p:txBody>
          <a:bodyPr>
            <a:noAutofit/>
          </a:bodyPr>
          <a:lstStyle/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400" dirty="0" err="1">
              <a:solidFill>
                <a:srgbClr val="636382"/>
              </a:solidFill>
              <a:latin typeface="Gill Sans MT" panose="020B0502020104020203" pitchFamily="34" charset="0"/>
              <a:cs typeface="+mn-cs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971600" y="998566"/>
            <a:ext cx="8064896" cy="531075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600"/>
              </a:spcBef>
              <a:spcAft>
                <a:spcPts val="0"/>
              </a:spcAft>
            </a:pPr>
            <a:r>
              <a:rPr lang="en-US" sz="20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Marc </a:t>
            </a:r>
            <a:r>
              <a:rPr lang="en-US" sz="20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Kery</a:t>
            </a:r>
            <a:r>
              <a:rPr lang="en-US" sz="20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. 2009. Introduction to </a:t>
            </a:r>
            <a:r>
              <a:rPr lang="en-US" sz="20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WinBUGS</a:t>
            </a:r>
            <a:r>
              <a:rPr lang="en-US" sz="20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for Ecologists. Academic Press.</a:t>
            </a:r>
          </a:p>
          <a:p>
            <a:pPr fontAlgn="auto">
              <a:spcBef>
                <a:spcPts val="600"/>
              </a:spcBef>
              <a:spcAft>
                <a:spcPts val="0"/>
              </a:spcAft>
            </a:pPr>
            <a:r>
              <a:rPr lang="en-US" sz="20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Marc </a:t>
            </a:r>
            <a:r>
              <a:rPr lang="en-US" sz="20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Kery</a:t>
            </a:r>
            <a:r>
              <a:rPr lang="en-US" sz="20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and Michael Schaub. 2012. Bayesian population analysis using </a:t>
            </a:r>
            <a:r>
              <a:rPr lang="en-US" sz="20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WinBUGS</a:t>
            </a:r>
            <a:r>
              <a:rPr lang="en-US" sz="20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. A hierarchical perspective. Academic Press.</a:t>
            </a:r>
          </a:p>
          <a:p>
            <a:pPr fontAlgn="auto">
              <a:spcBef>
                <a:spcPts val="600"/>
              </a:spcBef>
              <a:spcAft>
                <a:spcPts val="0"/>
              </a:spcAft>
            </a:pPr>
            <a:r>
              <a:rPr lang="en-US" sz="2000" b="1" dirty="0">
                <a:solidFill>
                  <a:srgbClr val="636382"/>
                </a:solidFill>
                <a:latin typeface="Gill Sans MT" panose="020B0502020104020203" pitchFamily="34" charset="0"/>
              </a:rPr>
              <a:t>http://www.vogelwarte.ch/de/projekte/publikationen/bpa/</a:t>
            </a:r>
            <a:endParaRPr lang="en-US" sz="2000" b="1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  <a:p>
            <a:pPr fontAlgn="auto">
              <a:spcBef>
                <a:spcPts val="600"/>
              </a:spcBef>
              <a:spcAft>
                <a:spcPts val="0"/>
              </a:spcAft>
            </a:pPr>
            <a:r>
              <a:rPr lang="en-US" sz="20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William A. Link and Richard J. Barker.2010. Bayesian Inference with Ecological Applications. Academic Press. </a:t>
            </a:r>
          </a:p>
          <a:p>
            <a:pPr fontAlgn="auto">
              <a:spcBef>
                <a:spcPts val="600"/>
              </a:spcBef>
              <a:spcAft>
                <a:spcPts val="0"/>
              </a:spcAft>
            </a:pPr>
            <a:r>
              <a:rPr lang="en-US" sz="20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J. Andrew </a:t>
            </a:r>
            <a:r>
              <a:rPr lang="en-US" sz="20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Royle</a:t>
            </a:r>
            <a:r>
              <a:rPr lang="en-US" sz="20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 and Robert M. </a:t>
            </a:r>
            <a:r>
              <a:rPr lang="en-US" sz="20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Dorazio</a:t>
            </a:r>
            <a:r>
              <a:rPr lang="en-US" sz="20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. 2008. Hierarchical modeling and inference in ecology. The analysis of data from populations, </a:t>
            </a:r>
            <a:r>
              <a:rPr lang="en-US" sz="2000" dirty="0" err="1" smtClean="0">
                <a:solidFill>
                  <a:srgbClr val="636382"/>
                </a:solidFill>
                <a:latin typeface="Gill Sans MT" panose="020B0502020104020203" pitchFamily="34" charset="0"/>
              </a:rPr>
              <a:t>metapopulations</a:t>
            </a:r>
            <a:r>
              <a:rPr lang="en-US" sz="2000" dirty="0" smtClean="0">
                <a:solidFill>
                  <a:srgbClr val="636382"/>
                </a:solidFill>
                <a:latin typeface="Gill Sans MT" panose="020B0502020104020203" pitchFamily="34" charset="0"/>
              </a:rPr>
              <a:t>, and communities. Academic Press.</a:t>
            </a:r>
          </a:p>
          <a:p>
            <a:pPr fontAlgn="auto">
              <a:spcBef>
                <a:spcPts val="600"/>
              </a:spcBef>
              <a:spcAft>
                <a:spcPts val="0"/>
              </a:spcAft>
            </a:pPr>
            <a:endParaRPr lang="en-US" sz="600" dirty="0" smtClean="0">
              <a:solidFill>
                <a:srgbClr val="636382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847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71600" y="107921"/>
            <a:ext cx="8136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REFERENCIAS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71600" y="1033717"/>
            <a:ext cx="7866218" cy="4843555"/>
          </a:xfrm>
          <a:prstGeom prst="rect">
            <a:avLst/>
          </a:prstGeom>
        </p:spPr>
        <p:txBody>
          <a:bodyPr>
            <a:noAutofit/>
          </a:bodyPr>
          <a:lstStyle/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400" dirty="0" err="1">
              <a:solidFill>
                <a:srgbClr val="636382"/>
              </a:solidFill>
              <a:latin typeface="Gill Sans MT" panose="020B0502020104020203" pitchFamily="34" charset="0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71600" y="1106155"/>
            <a:ext cx="8136904" cy="4555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MacKenzie, D. I., J. D.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Nichols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, G. B.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Lachman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, S.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Droege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, J. Andrew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Royle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, and C. A.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Langtimm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. 2002.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Estimating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site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occupancy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rates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when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detection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probabilities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are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less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than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one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.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Ecology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83:2248–2255.</a:t>
            </a:r>
          </a:p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MacKenzie, D. I., J. D.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Nichols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, A. R.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Royle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, K. H.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Pollock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, L. L. Bailey, and J. E.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Hines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. 2006.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Occupancy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estimation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and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modeling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 :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inferring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patterns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and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dynamics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of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species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occurrence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.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Elsevier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/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Academic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Press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, Burlington, MA.</a:t>
            </a:r>
          </a:p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Mackenzie, D. I., and J. A.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Royle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. 2005.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Designing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occupancy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studies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: general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advice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and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allocating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survey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effort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.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Journal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of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Applied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Ecology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42:1105–1114.</a:t>
            </a:r>
          </a:p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Tyre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, A. J., B.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Tenhumberg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, S. A. Field, D.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Niejalke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, K.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Parris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, and H. P.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Possingham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. 2003.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Improving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Precision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and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Reducing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Bias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in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Biological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Surveys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: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Estimating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False-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Negative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Error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Rates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.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Ecological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</a:t>
            </a:r>
            <a:r>
              <a:rPr lang="es-ES" sz="2000" dirty="0" err="1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Applications</a:t>
            </a:r>
            <a:r>
              <a:rPr lang="es-ES" sz="2000" dirty="0">
                <a:solidFill>
                  <a:srgbClr val="636382"/>
                </a:solidFill>
                <a:latin typeface="Gill Sans MT" panose="020B0502020104020203" pitchFamily="34" charset="0"/>
                <a:cs typeface="+mn-cs"/>
              </a:rPr>
              <a:t> 13:1790–1801.</a:t>
            </a:r>
          </a:p>
        </p:txBody>
      </p:sp>
    </p:spTree>
    <p:extLst>
      <p:ext uri="{BB962C8B-B14F-4D97-AF65-F5344CB8AC3E}">
        <p14:creationId xmlns:p14="http://schemas.microsoft.com/office/powerpoint/2010/main" val="3086191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71600" y="107921"/>
            <a:ext cx="8136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REFERENCIAS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71600" y="836712"/>
            <a:ext cx="7866218" cy="5723127"/>
          </a:xfrm>
          <a:prstGeom prst="rect">
            <a:avLst/>
          </a:prstGeom>
        </p:spPr>
        <p:txBody>
          <a:bodyPr>
            <a:noAutofit/>
          </a:bodyPr>
          <a:lstStyle/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Gill Sans MT" panose="020B0502020104020203" pitchFamily="34" charset="0"/>
                <a:cs typeface="+mn-cs"/>
              </a:rPr>
              <a:t>Conroy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, M. J., and J. P. Carroll. 2009. Quantitative conservation of vertebrates. Wiley-Blackwell, </a:t>
            </a:r>
            <a:r>
              <a:rPr lang="en-US" sz="2000" dirty="0" err="1">
                <a:latin typeface="Gill Sans MT" panose="020B0502020104020203" pitchFamily="34" charset="0"/>
                <a:cs typeface="+mn-cs"/>
              </a:rPr>
              <a:t>Chichester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, West Sussex, UK ; Hoboken, NJ.</a:t>
            </a:r>
          </a:p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Gill Sans MT" panose="020B0502020104020203" pitchFamily="34" charset="0"/>
                <a:cs typeface="+mn-cs"/>
              </a:rPr>
              <a:t>Cooch, E. G., and G. C. White. 2013. Program MARK: a gentle introduction. 12th edition. Available online with the MARK </a:t>
            </a:r>
            <a:r>
              <a:rPr lang="en-US" sz="2000" dirty="0" err="1">
                <a:latin typeface="Gill Sans MT" panose="020B0502020104020203" pitchFamily="34" charset="0"/>
                <a:cs typeface="+mn-cs"/>
              </a:rPr>
              <a:t>programme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.</a:t>
            </a:r>
          </a:p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atin typeface="Gill Sans MT" panose="020B0502020104020203" pitchFamily="34" charset="0"/>
                <a:cs typeface="+mn-cs"/>
              </a:rPr>
              <a:t>Kéry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, M., and M. Schaub. 2012. Bayesian population analysis using </a:t>
            </a:r>
            <a:r>
              <a:rPr lang="en-US" sz="2000" dirty="0" err="1">
                <a:latin typeface="Gill Sans MT" panose="020B0502020104020203" pitchFamily="34" charset="0"/>
                <a:cs typeface="+mn-cs"/>
              </a:rPr>
              <a:t>WinBUGS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: a hierarchical perspective. Access Online via Elsevier.</a:t>
            </a:r>
          </a:p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atin typeface="Gill Sans MT" panose="020B0502020104020203" pitchFamily="34" charset="0"/>
                <a:cs typeface="+mn-cs"/>
              </a:rPr>
              <a:t>Royle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, J. A., and R. M. </a:t>
            </a:r>
            <a:r>
              <a:rPr lang="en-US" sz="2000" dirty="0" err="1">
                <a:latin typeface="Gill Sans MT" panose="020B0502020104020203" pitchFamily="34" charset="0"/>
                <a:cs typeface="+mn-cs"/>
              </a:rPr>
              <a:t>Dorazio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. 2008. Hierarchical modeling and inference in ecology: the analysis of data from populations, </a:t>
            </a:r>
            <a:r>
              <a:rPr lang="en-US" sz="2000" dirty="0" err="1">
                <a:latin typeface="Gill Sans MT" panose="020B0502020104020203" pitchFamily="34" charset="0"/>
                <a:cs typeface="+mn-cs"/>
              </a:rPr>
              <a:t>metapopulations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 and communities. Academic Press.</a:t>
            </a:r>
          </a:p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atin typeface="Gill Sans MT" panose="020B0502020104020203" pitchFamily="34" charset="0"/>
                <a:cs typeface="+mn-cs"/>
              </a:rPr>
              <a:t>Royle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, J. A., and M. </a:t>
            </a:r>
            <a:r>
              <a:rPr lang="en-US" sz="2000" dirty="0" err="1">
                <a:latin typeface="Gill Sans MT" panose="020B0502020104020203" pitchFamily="34" charset="0"/>
                <a:cs typeface="+mn-cs"/>
              </a:rPr>
              <a:t>Kery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. 2016. Applied Hierarchical Modeling in Ecology: Analysis of distribution, abundance and species richness in R and BUGS: Volume 1: Prelude and Static Models Books. Academic Press.</a:t>
            </a:r>
          </a:p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Gill Sans MT" panose="020B0502020104020203" pitchFamily="34" charset="0"/>
                <a:cs typeface="+mn-cs"/>
              </a:rPr>
              <a:t>Williams, B., J. Nichols, and M. Conroy. 2002. Analysis and Management of Animal Populations: Modeling, Estimation, and Decision Making. Academic Press, San Diego, CA.</a:t>
            </a:r>
          </a:p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000" dirty="0" err="1">
              <a:latin typeface="Gill Sans MT" panose="020B0502020104020203" pitchFamily="34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3497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26" r="11248"/>
          <a:stretch/>
        </p:blipFill>
        <p:spPr>
          <a:xfrm>
            <a:off x="4211960" y="1883476"/>
            <a:ext cx="4840219" cy="4857892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3" t="2" r="19647" b="6353"/>
          <a:stretch/>
        </p:blipFill>
        <p:spPr>
          <a:xfrm>
            <a:off x="35496" y="116632"/>
            <a:ext cx="4824536" cy="4771289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49709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91" t="17279" r="49609" b="60280"/>
          <a:stretch/>
        </p:blipFill>
        <p:spPr>
          <a:xfrm>
            <a:off x="77727" y="172576"/>
            <a:ext cx="4494273" cy="4849022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50" t="38387" r="45162" b="32422"/>
          <a:stretch/>
        </p:blipFill>
        <p:spPr>
          <a:xfrm>
            <a:off x="4427984" y="1686124"/>
            <a:ext cx="4638243" cy="5055244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Oval 8"/>
          <p:cNvSpPr/>
          <p:nvPr/>
        </p:nvSpPr>
        <p:spPr>
          <a:xfrm>
            <a:off x="809239" y="556614"/>
            <a:ext cx="3760475" cy="3852679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852146" y="2788927"/>
            <a:ext cx="2285975" cy="2377413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F1175BC-7F16-4EAD-8A38-2614B65A15F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591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VISIÓN JERARQUICA DE LA ECOLOGÍA </a:t>
            </a:r>
            <a:endParaRPr lang="es-ES" sz="3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52266" y="836712"/>
            <a:ext cx="8064896" cy="546372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0"/>
              </a:spcAft>
              <a:buNone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Todas las observaciones son producto de dos procesos relacionados: </a:t>
            </a:r>
          </a:p>
          <a:p>
            <a:pPr marL="457200" lvl="1" indent="0">
              <a:spcBef>
                <a:spcPts val="600"/>
              </a:spcBef>
              <a:spcAft>
                <a:spcPts val="0"/>
              </a:spcAft>
              <a:buNone/>
              <a:defRPr/>
            </a:pPr>
            <a:r>
              <a:rPr lang="es-ES" sz="2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s-ES" sz="2400" baseline="300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er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24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submodelo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Ecológico (nuestro interés)</a:t>
            </a:r>
          </a:p>
          <a:p>
            <a:pPr marL="457200" lvl="1" indent="0">
              <a:spcBef>
                <a:spcPts val="600"/>
              </a:spcBef>
              <a:spcAft>
                <a:spcPts val="0"/>
              </a:spcAft>
              <a:buNone/>
              <a:defRPr/>
            </a:pPr>
            <a:r>
              <a:rPr lang="es-ES" sz="2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2</a:t>
            </a:r>
            <a:r>
              <a:rPr lang="es-ES" sz="2400" baseline="300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do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2400" dirty="0" err="1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submodelo</a:t>
            </a: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Observaci</a:t>
            </a:r>
            <a:r>
              <a:rPr lang="es-ES" sz="24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ó</a:t>
            </a:r>
            <a:r>
              <a:rPr lang="en-U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 (</a:t>
            </a:r>
            <a:r>
              <a:rPr lang="en-US" sz="24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condicionante</a:t>
            </a:r>
            <a:r>
              <a:rPr lang="en-U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92896" y="3187824"/>
            <a:ext cx="2162834" cy="914400"/>
          </a:xfrm>
          <a:prstGeom prst="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 smtClean="0">
                <a:solidFill>
                  <a:srgbClr val="333333"/>
                </a:solidFill>
                <a:latin typeface="Gill Sans MT" panose="020B0502020104020203" pitchFamily="34" charset="0"/>
              </a:rPr>
              <a:t>Ambiente </a:t>
            </a:r>
          </a:p>
          <a:p>
            <a:pPr algn="ctr"/>
            <a:r>
              <a:rPr lang="es-ES" sz="2000" dirty="0" smtClean="0">
                <a:solidFill>
                  <a:srgbClr val="333333"/>
                </a:solidFill>
                <a:latin typeface="Gill Sans MT" panose="020B0502020104020203" pitchFamily="34" charset="0"/>
              </a:rPr>
              <a:t>(biótico y abiótico)</a:t>
            </a:r>
            <a:endParaRPr lang="es-ES" sz="2000" dirty="0">
              <a:solidFill>
                <a:srgbClr val="333333"/>
              </a:solidFill>
              <a:latin typeface="Gill Sans MT" panose="020B0502020104020203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779912" y="4483968"/>
            <a:ext cx="1534888" cy="914400"/>
          </a:xfrm>
          <a:prstGeom prst="rect">
            <a:avLst/>
          </a:prstGeom>
          <a:noFill/>
          <a:ln w="762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 smtClean="0">
                <a:solidFill>
                  <a:srgbClr val="333333"/>
                </a:solidFill>
                <a:latin typeface="Gill Sans MT" panose="020B0502020104020203" pitchFamily="34" charset="0"/>
              </a:rPr>
              <a:t>Proceso Ecológico</a:t>
            </a:r>
            <a:endParaRPr lang="es-ES" sz="2000" dirty="0">
              <a:solidFill>
                <a:srgbClr val="333333"/>
              </a:solidFill>
              <a:latin typeface="Gill Sans MT" panose="020B0502020104020203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254111" y="4361656"/>
            <a:ext cx="1638369" cy="914400"/>
          </a:xfrm>
          <a:prstGeom prst="rect">
            <a:avLst/>
          </a:prstGeom>
          <a:noFill/>
          <a:ln w="762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 smtClean="0">
                <a:solidFill>
                  <a:srgbClr val="333333"/>
                </a:solidFill>
                <a:latin typeface="Gill Sans MT" panose="020B0502020104020203" pitchFamily="34" charset="0"/>
              </a:rPr>
              <a:t>Proceso de Observación</a:t>
            </a:r>
            <a:endParaRPr lang="es-ES" sz="2000" dirty="0">
              <a:solidFill>
                <a:srgbClr val="333333"/>
              </a:solidFill>
              <a:latin typeface="Gill Sans MT" panose="020B0502020104020203" pitchFamily="34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419872" y="3565132"/>
            <a:ext cx="2520280" cy="0"/>
          </a:xfrm>
          <a:prstGeom prst="straightConnector1">
            <a:avLst/>
          </a:prstGeom>
          <a:ln w="28575"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3419872" y="3709149"/>
            <a:ext cx="2520280" cy="0"/>
          </a:xfrm>
          <a:prstGeom prst="straightConnector1">
            <a:avLst/>
          </a:prstGeom>
          <a:ln w="28575"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6084168" y="5564088"/>
            <a:ext cx="576064" cy="457200"/>
          </a:xfrm>
          <a:prstGeom prst="rect">
            <a:avLst/>
          </a:prstGeom>
          <a:noFill/>
          <a:ln w="762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b="1" dirty="0">
                <a:solidFill>
                  <a:srgbClr val="333333"/>
                </a:solidFill>
                <a:latin typeface="Gill Sans MT" panose="020B0502020104020203" pitchFamily="34" charset="0"/>
              </a:rPr>
              <a:t>C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6372200" y="3907904"/>
            <a:ext cx="0" cy="1562472"/>
          </a:xfrm>
          <a:prstGeom prst="straightConnector1">
            <a:avLst/>
          </a:prstGeom>
          <a:ln w="28575"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6084168" y="3378696"/>
            <a:ext cx="576064" cy="457200"/>
          </a:xfrm>
          <a:prstGeom prst="rect">
            <a:avLst/>
          </a:prstGeom>
          <a:noFill/>
          <a:ln w="76200">
            <a:solidFill>
              <a:schemeClr val="accent3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b="1" dirty="0" smtClean="0">
                <a:solidFill>
                  <a:srgbClr val="333333"/>
                </a:solidFill>
                <a:latin typeface="Gill Sans MT" panose="020B0502020104020203" pitchFamily="34" charset="0"/>
              </a:rPr>
              <a:t>N</a:t>
            </a:r>
            <a:endParaRPr lang="es-ES" sz="2000" b="1" dirty="0">
              <a:solidFill>
                <a:srgbClr val="333333"/>
              </a:solidFill>
              <a:latin typeface="Gill Sans MT" panose="020B0502020104020203" pitchFamily="34" charset="0"/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4547356" y="3763888"/>
            <a:ext cx="24644" cy="648072"/>
          </a:xfrm>
          <a:prstGeom prst="straightConnector1">
            <a:avLst/>
          </a:prstGeom>
          <a:ln w="28575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6516216" y="4844008"/>
            <a:ext cx="576064" cy="0"/>
          </a:xfrm>
          <a:prstGeom prst="straightConnector1">
            <a:avLst/>
          </a:prstGeom>
          <a:ln w="28575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034738" y="6375173"/>
            <a:ext cx="4441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(</a:t>
            </a:r>
            <a:r>
              <a:rPr lang="es-ES" dirty="0" err="1" smtClean="0"/>
              <a:t>Royle</a:t>
            </a:r>
            <a:r>
              <a:rPr lang="es-ES" dirty="0" smtClean="0"/>
              <a:t> </a:t>
            </a:r>
            <a:r>
              <a:rPr lang="en-US" dirty="0" smtClean="0"/>
              <a:t>&amp; </a:t>
            </a:r>
            <a:r>
              <a:rPr lang="en-US" dirty="0" err="1" smtClean="0"/>
              <a:t>Dorazio</a:t>
            </a:r>
            <a:r>
              <a:rPr lang="en-US" dirty="0" smtClean="0"/>
              <a:t> 2008, </a:t>
            </a:r>
            <a:r>
              <a:rPr lang="es-ES" dirty="0" err="1" smtClean="0"/>
              <a:t>Kery</a:t>
            </a:r>
            <a:r>
              <a:rPr lang="es-ES" dirty="0" smtClean="0"/>
              <a:t> </a:t>
            </a:r>
            <a:r>
              <a:rPr lang="en-US" dirty="0" smtClean="0"/>
              <a:t>&amp; Schaub 2012)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34135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PROCESO DE OBSERVACIÓN</a:t>
            </a:r>
            <a:endParaRPr lang="es-ES" sz="3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52266" y="989615"/>
            <a:ext cx="8064896" cy="546372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1200"/>
              </a:spcAft>
              <a:buNone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 componentes de error en el proceso de observación para conteos:</a:t>
            </a:r>
          </a:p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“Individuos” no son registrados cuando están presentes</a:t>
            </a: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NEGATIVOS </a:t>
            </a:r>
          </a:p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</a:t>
            </a: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Individuos”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identificados incorrectamente/ doble conteo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POSITIVOS 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923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PROCESO DE OBSERVACIÓN</a:t>
            </a:r>
            <a:endParaRPr lang="es-ES" sz="3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52266" y="989615"/>
            <a:ext cx="8064896" cy="546372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1200"/>
              </a:spcAft>
              <a:buNone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 componentes de error en el proceso de observación para conteos:</a:t>
            </a:r>
          </a:p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“Individuos” no son registrados cuando están presentes</a:t>
            </a: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NEGATIVOS </a:t>
            </a:r>
          </a:p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</a:t>
            </a: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Individuos”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identificados incorrectamente/ doble conteo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POSITIVOS </a:t>
            </a: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“No existe”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“No afecta a nuestro estudio”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“Los errores se cancelan el uno a otro”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259632" y="1196752"/>
            <a:ext cx="7488832" cy="288032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1475656" y="1196752"/>
            <a:ext cx="6696744" cy="288032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638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eme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7246</TotalTime>
  <Words>2151</Words>
  <Application>Microsoft Office PowerPoint</Application>
  <PresentationFormat>Presentación en pantalla (4:3)</PresentationFormat>
  <Paragraphs>432</Paragraphs>
  <Slides>48</Slides>
  <Notes>47</Notes>
  <HiddenSlides>1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48</vt:i4>
      </vt:variant>
    </vt:vector>
  </HeadingPairs>
  <TitlesOfParts>
    <vt:vector size="59" baseType="lpstr">
      <vt:lpstr>Arial</vt:lpstr>
      <vt:lpstr>Arial Narrow</vt:lpstr>
      <vt:lpstr>Calibri</vt:lpstr>
      <vt:lpstr>Cambria Math</vt:lpstr>
      <vt:lpstr>Gill Sans MT</vt:lpstr>
      <vt:lpstr>Times New Roman</vt:lpstr>
      <vt:lpstr>Verdana</vt:lpstr>
      <vt:lpstr>Wingdings</vt:lpstr>
      <vt:lpstr>1_Office Theme</vt:lpstr>
      <vt:lpstr>Theme3</vt:lpstr>
      <vt:lpstr>2_Office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Matias Ottaviani</dc:creator>
  <cp:lastModifiedBy>usuario</cp:lastModifiedBy>
  <cp:revision>246</cp:revision>
  <cp:lastPrinted>2016-06-25T18:11:26Z</cp:lastPrinted>
  <dcterms:created xsi:type="dcterms:W3CDTF">2014-07-21T14:52:50Z</dcterms:created>
  <dcterms:modified xsi:type="dcterms:W3CDTF">2023-02-24T19:56:56Z</dcterms:modified>
</cp:coreProperties>
</file>

<file path=docProps/thumbnail.jpeg>
</file>